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3" r:id="rId1"/>
  </p:sldMasterIdLst>
  <p:notesMasterIdLst>
    <p:notesMasterId r:id="rId69"/>
  </p:notesMasterIdLst>
  <p:sldIdLst>
    <p:sldId id="353" r:id="rId2"/>
    <p:sldId id="359" r:id="rId3"/>
    <p:sldId id="355" r:id="rId4"/>
    <p:sldId id="377" r:id="rId5"/>
    <p:sldId id="295" r:id="rId6"/>
    <p:sldId id="298" r:id="rId7"/>
    <p:sldId id="299" r:id="rId8"/>
    <p:sldId id="300" r:id="rId9"/>
    <p:sldId id="383" r:id="rId10"/>
    <p:sldId id="673" r:id="rId11"/>
    <p:sldId id="674" r:id="rId12"/>
    <p:sldId id="676" r:id="rId13"/>
    <p:sldId id="675" r:id="rId14"/>
    <p:sldId id="677" r:id="rId15"/>
    <p:sldId id="678" r:id="rId16"/>
    <p:sldId id="679" r:id="rId17"/>
    <p:sldId id="680" r:id="rId18"/>
    <p:sldId id="682" r:id="rId19"/>
    <p:sldId id="681" r:id="rId20"/>
    <p:sldId id="683" r:id="rId21"/>
    <p:sldId id="685" r:id="rId22"/>
    <p:sldId id="684" r:id="rId23"/>
    <p:sldId id="686" r:id="rId24"/>
    <p:sldId id="687" r:id="rId25"/>
    <p:sldId id="688" r:id="rId26"/>
    <p:sldId id="689" r:id="rId27"/>
    <p:sldId id="690" r:id="rId28"/>
    <p:sldId id="691" r:id="rId29"/>
    <p:sldId id="692" r:id="rId30"/>
    <p:sldId id="697" r:id="rId31"/>
    <p:sldId id="698" r:id="rId32"/>
    <p:sldId id="699" r:id="rId33"/>
    <p:sldId id="700" r:id="rId34"/>
    <p:sldId id="701" r:id="rId35"/>
    <p:sldId id="702" r:id="rId36"/>
    <p:sldId id="703" r:id="rId37"/>
    <p:sldId id="693" r:id="rId38"/>
    <p:sldId id="694" r:id="rId39"/>
    <p:sldId id="695" r:id="rId40"/>
    <p:sldId id="696" r:id="rId41"/>
    <p:sldId id="369" r:id="rId42"/>
    <p:sldId id="301" r:id="rId43"/>
    <p:sldId id="363" r:id="rId44"/>
    <p:sldId id="365" r:id="rId45"/>
    <p:sldId id="367" r:id="rId46"/>
    <p:sldId id="704" r:id="rId47"/>
    <p:sldId id="366" r:id="rId48"/>
    <p:sldId id="372" r:id="rId49"/>
    <p:sldId id="303" r:id="rId50"/>
    <p:sldId id="336" r:id="rId51"/>
    <p:sldId id="360" r:id="rId52"/>
    <p:sldId id="318" r:id="rId53"/>
    <p:sldId id="319" r:id="rId54"/>
    <p:sldId id="320" r:id="rId55"/>
    <p:sldId id="321" r:id="rId56"/>
    <p:sldId id="322" r:id="rId57"/>
    <p:sldId id="323" r:id="rId58"/>
    <p:sldId id="324" r:id="rId59"/>
    <p:sldId id="341" r:id="rId60"/>
    <p:sldId id="374" r:id="rId61"/>
    <p:sldId id="325" r:id="rId62"/>
    <p:sldId id="376" r:id="rId63"/>
    <p:sldId id="345" r:id="rId64"/>
    <p:sldId id="705" r:id="rId65"/>
    <p:sldId id="331" r:id="rId66"/>
    <p:sldId id="494" r:id="rId67"/>
    <p:sldId id="333" r:id="rId68"/>
  </p:sldIdLst>
  <p:sldSz cx="10080625" cy="7559675"/>
  <p:notesSz cx="7772400" cy="10058400"/>
  <p:defaultTextStyle>
    <a:defPPr>
      <a:defRPr lang="en-GB"/>
    </a:defPPr>
    <a:lvl1pPr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742950" indent="-285750"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1143000" indent="-228600"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600200" indent="-228600"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2057400" indent="-228600"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432FF"/>
    <a:srgbClr val="C3D69B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3189"/>
    <p:restoredTop sz="94631"/>
  </p:normalViewPr>
  <p:slideViewPr>
    <p:cSldViewPr snapToGrid="0">
      <p:cViewPr varScale="1">
        <p:scale>
          <a:sx n="92" d="100"/>
          <a:sy n="92" d="100"/>
        </p:scale>
        <p:origin x="488" y="176"/>
      </p:cViewPr>
      <p:guideLst>
        <p:guide orient="horz" pos="2160"/>
        <p:guide pos="2880"/>
      </p:guideLst>
    </p:cSldViewPr>
  </p:slideViewPr>
  <p:outlineViewPr>
    <p:cViewPr varScale="1">
      <p:scale>
        <a:sx n="170" d="200"/>
        <a:sy n="170" d="200"/>
      </p:scale>
      <p:origin x="0" y="-60792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9" d="100"/>
          <a:sy n="59" d="100"/>
        </p:scale>
        <p:origin x="-1752" y="-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notesMaster" Target="notesMasters/notesMaster1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presProps" Target="presProps.xml"/><Relationship Id="rId71" Type="http://schemas.openxmlformats.org/officeDocument/2006/relationships/viewProps" Target="viewProps.xml"/><Relationship Id="rId72" Type="http://schemas.openxmlformats.org/officeDocument/2006/relationships/theme" Target="theme/theme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Rectangle 1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7613" cy="3770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074" name="Rectangle 2"/>
          <p:cNvSpPr>
            <a:spLocks noGrp="1" noChangeArrowheads="1"/>
          </p:cNvSpPr>
          <p:nvPr>
            <p:ph type="body"/>
          </p:nvPr>
        </p:nvSpPr>
        <p:spPr bwMode="auto">
          <a:xfrm>
            <a:off x="777875" y="4776788"/>
            <a:ext cx="6216650" cy="4524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33718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98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DejaVu Serif" charset="0"/>
                <a:ea typeface="Arial Unicode MS" charset="0"/>
                <a:cs typeface="Arial Unicode MS" charset="0"/>
              </a:defRPr>
            </a:lvl1pPr>
          </a:lstStyle>
          <a:p>
            <a:endParaRPr lang="en-US" altLang="en-US"/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dt"/>
          </p:nvPr>
        </p:nvSpPr>
        <p:spPr bwMode="auto">
          <a:xfrm>
            <a:off x="4398963" y="0"/>
            <a:ext cx="33718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8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DejaVu Serif" charset="0"/>
                <a:ea typeface="Arial Unicode MS" charset="0"/>
                <a:cs typeface="Arial Unicode MS" charset="0"/>
              </a:defRPr>
            </a:lvl1pPr>
          </a:lstStyle>
          <a:p>
            <a:endParaRPr lang="en-US" altLang="en-US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ftr"/>
          </p:nvPr>
        </p:nvSpPr>
        <p:spPr bwMode="auto">
          <a:xfrm>
            <a:off x="0" y="9555163"/>
            <a:ext cx="33718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lnSpc>
                <a:spcPct val="98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DejaVu Serif" charset="0"/>
                <a:ea typeface="Arial Unicode MS" charset="0"/>
                <a:cs typeface="Arial Unicode MS" charset="0"/>
              </a:defRPr>
            </a:lvl1pPr>
          </a:lstStyle>
          <a:p>
            <a:endParaRPr lang="en-US" altLang="en-US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sldNum"/>
          </p:nvPr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98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DejaVu Serif" charset="0"/>
                <a:ea typeface="Arial Unicode MS" charset="0"/>
                <a:cs typeface="Arial Unicode MS" charset="0"/>
              </a:defRPr>
            </a:lvl1pPr>
          </a:lstStyle>
          <a:p>
            <a:fld id="{38FAC162-A4CF-7F46-93EB-50637C42192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0580643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+mn-ea"/>
        <a:cs typeface="+mn-cs"/>
      </a:defRPr>
    </a:lvl1pPr>
    <a:lvl2pPr marL="742950" indent="-28575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+mn-ea"/>
        <a:cs typeface="+mn-cs"/>
      </a:defRPr>
    </a:lvl2pPr>
    <a:lvl3pPr marL="11430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+mn-ea"/>
        <a:cs typeface="+mn-cs"/>
      </a:defRPr>
    </a:lvl3pPr>
    <a:lvl4pPr marL="16002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+mn-ea"/>
        <a:cs typeface="+mn-cs"/>
      </a:defRPr>
    </a:lvl4pPr>
    <a:lvl5pPr marL="20574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F92463B-E03A-E64A-B141-306247F0295D}" type="slidenum">
              <a:rPr lang="en-US" altLang="en-US"/>
              <a:pPr/>
              <a:t>1</a:t>
            </a:fld>
            <a:endParaRPr lang="en-US" altLang="en-US"/>
          </a:p>
        </p:txBody>
      </p:sp>
      <p:sp>
        <p:nvSpPr>
          <p:cNvPr id="88065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8806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520577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7D70AD1-5726-F044-9C58-D99C77B3063C}" type="slidenum">
              <a:rPr lang="en-US" altLang="en-US"/>
              <a:pPr/>
              <a:t>12</a:t>
            </a:fld>
            <a:endParaRPr lang="en-US" altLang="en-US"/>
          </a:p>
        </p:txBody>
      </p:sp>
      <p:sp>
        <p:nvSpPr>
          <p:cNvPr id="5324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5325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17640" rIns="0" bIns="0"/>
          <a:lstStyle/>
          <a:p>
            <a:pPr marL="215900" indent="-214313" eaLnBrk="1">
              <a:lnSpc>
                <a:spcPct val="93000"/>
              </a:lnSpc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r>
              <a:rPr lang="en-US" altLang="en-US" sz="2000">
                <a:latin typeface="Arial" charset="0"/>
                <a:ea typeface="Droid Sans Fallback" charset="0"/>
                <a:cs typeface="Droid Sans Fallback" charset="0"/>
              </a:rPr>
              <a:t>Review the ourPrintln method, which prints one character at a time.</a:t>
            </a:r>
          </a:p>
        </p:txBody>
      </p:sp>
    </p:spTree>
    <p:extLst>
      <p:ext uri="{BB962C8B-B14F-4D97-AF65-F5344CB8AC3E}">
        <p14:creationId xmlns:p14="http://schemas.microsoft.com/office/powerpoint/2010/main" val="15075574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7D70AD1-5726-F044-9C58-D99C77B3063C}" type="slidenum">
              <a:rPr lang="en-US" altLang="en-US"/>
              <a:pPr/>
              <a:t>13</a:t>
            </a:fld>
            <a:endParaRPr lang="en-US" altLang="en-US"/>
          </a:p>
        </p:txBody>
      </p:sp>
      <p:sp>
        <p:nvSpPr>
          <p:cNvPr id="5324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5325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17640" rIns="0" bIns="0"/>
          <a:lstStyle/>
          <a:p>
            <a:pPr marL="215900" indent="-214313" eaLnBrk="1">
              <a:lnSpc>
                <a:spcPct val="93000"/>
              </a:lnSpc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r>
              <a:rPr lang="en-US" altLang="en-US" sz="2000">
                <a:latin typeface="Arial" charset="0"/>
                <a:ea typeface="Droid Sans Fallback" charset="0"/>
                <a:cs typeface="Droid Sans Fallback" charset="0"/>
              </a:rPr>
              <a:t>Review the ourPrintln method, which prints one character at a time.</a:t>
            </a:r>
          </a:p>
        </p:txBody>
      </p:sp>
    </p:spTree>
    <p:extLst>
      <p:ext uri="{BB962C8B-B14F-4D97-AF65-F5344CB8AC3E}">
        <p14:creationId xmlns:p14="http://schemas.microsoft.com/office/powerpoint/2010/main" val="38885512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7D70AD1-5726-F044-9C58-D99C77B3063C}" type="slidenum">
              <a:rPr lang="en-US" altLang="en-US"/>
              <a:pPr/>
              <a:t>14</a:t>
            </a:fld>
            <a:endParaRPr lang="en-US" altLang="en-US"/>
          </a:p>
        </p:txBody>
      </p:sp>
      <p:sp>
        <p:nvSpPr>
          <p:cNvPr id="5324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5325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17640" rIns="0" bIns="0"/>
          <a:lstStyle/>
          <a:p>
            <a:pPr marL="215900" indent="-214313" eaLnBrk="1">
              <a:lnSpc>
                <a:spcPct val="93000"/>
              </a:lnSpc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r>
              <a:rPr lang="en-US" altLang="en-US" sz="2000">
                <a:latin typeface="Arial" charset="0"/>
                <a:ea typeface="Droid Sans Fallback" charset="0"/>
                <a:cs typeface="Droid Sans Fallback" charset="0"/>
              </a:rPr>
              <a:t>Review the ourPrintln method, which prints one character at a time.</a:t>
            </a:r>
          </a:p>
        </p:txBody>
      </p:sp>
    </p:spTree>
    <p:extLst>
      <p:ext uri="{BB962C8B-B14F-4D97-AF65-F5344CB8AC3E}">
        <p14:creationId xmlns:p14="http://schemas.microsoft.com/office/powerpoint/2010/main" val="32956852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7D70AD1-5726-F044-9C58-D99C77B3063C}" type="slidenum">
              <a:rPr lang="en-US" altLang="en-US"/>
              <a:pPr/>
              <a:t>15</a:t>
            </a:fld>
            <a:endParaRPr lang="en-US" altLang="en-US"/>
          </a:p>
        </p:txBody>
      </p:sp>
      <p:sp>
        <p:nvSpPr>
          <p:cNvPr id="5324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5325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17640" rIns="0" bIns="0"/>
          <a:lstStyle/>
          <a:p>
            <a:pPr marL="215900" indent="-214313" eaLnBrk="1">
              <a:lnSpc>
                <a:spcPct val="93000"/>
              </a:lnSpc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r>
              <a:rPr lang="en-US" altLang="en-US" sz="2000" dirty="0">
                <a:latin typeface="Arial" charset="0"/>
                <a:ea typeface="Droid Sans Fallback" charset="0"/>
                <a:cs typeface="Droid Sans Fallback" charset="0"/>
              </a:rPr>
              <a:t>Review the </a:t>
            </a:r>
            <a:r>
              <a:rPr lang="en-US" altLang="en-US" sz="2000" dirty="0" err="1">
                <a:latin typeface="Arial" charset="0"/>
                <a:ea typeface="Droid Sans Fallback" charset="0"/>
                <a:cs typeface="Droid Sans Fallback" charset="0"/>
              </a:rPr>
              <a:t>ourPrintln</a:t>
            </a:r>
            <a:r>
              <a:rPr lang="en-US" altLang="en-US" sz="2000" dirty="0">
                <a:latin typeface="Arial" charset="0"/>
                <a:ea typeface="Droid Sans Fallback" charset="0"/>
                <a:cs typeface="Droid Sans Fallback" charset="0"/>
              </a:rPr>
              <a:t> method, which prints one character at a time.</a:t>
            </a:r>
          </a:p>
        </p:txBody>
      </p:sp>
    </p:spTree>
    <p:extLst>
      <p:ext uri="{BB962C8B-B14F-4D97-AF65-F5344CB8AC3E}">
        <p14:creationId xmlns:p14="http://schemas.microsoft.com/office/powerpoint/2010/main" val="38327198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7D70AD1-5726-F044-9C58-D99C77B3063C}" type="slidenum">
              <a:rPr lang="en-US" altLang="en-US"/>
              <a:pPr/>
              <a:t>16</a:t>
            </a:fld>
            <a:endParaRPr lang="en-US" altLang="en-US"/>
          </a:p>
        </p:txBody>
      </p:sp>
      <p:sp>
        <p:nvSpPr>
          <p:cNvPr id="5324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5325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17640" rIns="0" bIns="0"/>
          <a:lstStyle/>
          <a:p>
            <a:pPr marL="215900" indent="-214313" eaLnBrk="1">
              <a:lnSpc>
                <a:spcPct val="93000"/>
              </a:lnSpc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r>
              <a:rPr lang="en-US" altLang="en-US" sz="2000">
                <a:latin typeface="Arial" charset="0"/>
                <a:ea typeface="Droid Sans Fallback" charset="0"/>
                <a:cs typeface="Droid Sans Fallback" charset="0"/>
              </a:rPr>
              <a:t>Review the ourPrintln method, which prints one character at a time.</a:t>
            </a:r>
          </a:p>
        </p:txBody>
      </p:sp>
    </p:spTree>
    <p:extLst>
      <p:ext uri="{BB962C8B-B14F-4D97-AF65-F5344CB8AC3E}">
        <p14:creationId xmlns:p14="http://schemas.microsoft.com/office/powerpoint/2010/main" val="38943375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7D70AD1-5726-F044-9C58-D99C77B3063C}" type="slidenum">
              <a:rPr lang="en-US" altLang="en-US"/>
              <a:pPr/>
              <a:t>17</a:t>
            </a:fld>
            <a:endParaRPr lang="en-US" altLang="en-US"/>
          </a:p>
        </p:txBody>
      </p:sp>
      <p:sp>
        <p:nvSpPr>
          <p:cNvPr id="5324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5325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17640" rIns="0" bIns="0"/>
          <a:lstStyle/>
          <a:p>
            <a:pPr marL="215900" indent="-214313" eaLnBrk="1">
              <a:lnSpc>
                <a:spcPct val="93000"/>
              </a:lnSpc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r>
              <a:rPr lang="en-US" altLang="en-US" sz="2000">
                <a:latin typeface="Arial" charset="0"/>
                <a:ea typeface="Droid Sans Fallback" charset="0"/>
                <a:cs typeface="Droid Sans Fallback" charset="0"/>
              </a:rPr>
              <a:t>Review the ourPrintln method, which prints one character at a time.</a:t>
            </a:r>
          </a:p>
        </p:txBody>
      </p:sp>
    </p:spTree>
    <p:extLst>
      <p:ext uri="{BB962C8B-B14F-4D97-AF65-F5344CB8AC3E}">
        <p14:creationId xmlns:p14="http://schemas.microsoft.com/office/powerpoint/2010/main" val="13703948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7D70AD1-5726-F044-9C58-D99C77B3063C}" type="slidenum">
              <a:rPr lang="en-US" altLang="en-US"/>
              <a:pPr/>
              <a:t>18</a:t>
            </a:fld>
            <a:endParaRPr lang="en-US" altLang="en-US"/>
          </a:p>
        </p:txBody>
      </p:sp>
      <p:sp>
        <p:nvSpPr>
          <p:cNvPr id="5324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5325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17640" rIns="0" bIns="0"/>
          <a:lstStyle/>
          <a:p>
            <a:pPr marL="215900" indent="-214313" eaLnBrk="1">
              <a:lnSpc>
                <a:spcPct val="93000"/>
              </a:lnSpc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r>
              <a:rPr lang="en-US" altLang="en-US" sz="2000">
                <a:latin typeface="Arial" charset="0"/>
                <a:ea typeface="Droid Sans Fallback" charset="0"/>
                <a:cs typeface="Droid Sans Fallback" charset="0"/>
              </a:rPr>
              <a:t>Review the ourPrintln method, which prints one character at a time.</a:t>
            </a:r>
          </a:p>
        </p:txBody>
      </p:sp>
    </p:spTree>
    <p:extLst>
      <p:ext uri="{BB962C8B-B14F-4D97-AF65-F5344CB8AC3E}">
        <p14:creationId xmlns:p14="http://schemas.microsoft.com/office/powerpoint/2010/main" val="26988273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7D70AD1-5726-F044-9C58-D99C77B3063C}" type="slidenum">
              <a:rPr lang="en-US" altLang="en-US"/>
              <a:pPr/>
              <a:t>19</a:t>
            </a:fld>
            <a:endParaRPr lang="en-US" altLang="en-US"/>
          </a:p>
        </p:txBody>
      </p:sp>
      <p:sp>
        <p:nvSpPr>
          <p:cNvPr id="5324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5325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17640" rIns="0" bIns="0"/>
          <a:lstStyle/>
          <a:p>
            <a:pPr marL="215900" indent="-214313" eaLnBrk="1">
              <a:lnSpc>
                <a:spcPct val="93000"/>
              </a:lnSpc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r>
              <a:rPr lang="en-US" altLang="en-US" sz="2000">
                <a:latin typeface="Arial" charset="0"/>
                <a:ea typeface="Droid Sans Fallback" charset="0"/>
                <a:cs typeface="Droid Sans Fallback" charset="0"/>
              </a:rPr>
              <a:t>Review the ourPrintln method, which prints one character at a time.</a:t>
            </a:r>
          </a:p>
        </p:txBody>
      </p:sp>
    </p:spTree>
    <p:extLst>
      <p:ext uri="{BB962C8B-B14F-4D97-AF65-F5344CB8AC3E}">
        <p14:creationId xmlns:p14="http://schemas.microsoft.com/office/powerpoint/2010/main" val="26503187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7D70AD1-5726-F044-9C58-D99C77B3063C}" type="slidenum">
              <a:rPr lang="en-US" altLang="en-US"/>
              <a:pPr/>
              <a:t>20</a:t>
            </a:fld>
            <a:endParaRPr lang="en-US" altLang="en-US"/>
          </a:p>
        </p:txBody>
      </p:sp>
      <p:sp>
        <p:nvSpPr>
          <p:cNvPr id="5324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5325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17640" rIns="0" bIns="0"/>
          <a:lstStyle/>
          <a:p>
            <a:pPr marL="215900" indent="-214313" eaLnBrk="1">
              <a:lnSpc>
                <a:spcPct val="93000"/>
              </a:lnSpc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r>
              <a:rPr lang="en-US" altLang="en-US" sz="2000">
                <a:latin typeface="Arial" charset="0"/>
                <a:ea typeface="Droid Sans Fallback" charset="0"/>
                <a:cs typeface="Droid Sans Fallback" charset="0"/>
              </a:rPr>
              <a:t>Review the ourPrintln method, which prints one character at a time.</a:t>
            </a:r>
          </a:p>
        </p:txBody>
      </p:sp>
    </p:spTree>
    <p:extLst>
      <p:ext uri="{BB962C8B-B14F-4D97-AF65-F5344CB8AC3E}">
        <p14:creationId xmlns:p14="http://schemas.microsoft.com/office/powerpoint/2010/main" val="3131839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7D70AD1-5726-F044-9C58-D99C77B3063C}" type="slidenum">
              <a:rPr lang="en-US" altLang="en-US"/>
              <a:pPr/>
              <a:t>21</a:t>
            </a:fld>
            <a:endParaRPr lang="en-US" altLang="en-US"/>
          </a:p>
        </p:txBody>
      </p:sp>
      <p:sp>
        <p:nvSpPr>
          <p:cNvPr id="5324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5325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17640" rIns="0" bIns="0"/>
          <a:lstStyle/>
          <a:p>
            <a:pPr marL="215900" indent="-214313" eaLnBrk="1">
              <a:lnSpc>
                <a:spcPct val="93000"/>
              </a:lnSpc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r>
              <a:rPr lang="en-US" altLang="en-US" sz="2000">
                <a:latin typeface="Arial" charset="0"/>
                <a:ea typeface="Droid Sans Fallback" charset="0"/>
                <a:cs typeface="Droid Sans Fallback" charset="0"/>
              </a:rPr>
              <a:t>Review the ourPrintln method, which prints one character at a time.</a:t>
            </a:r>
          </a:p>
        </p:txBody>
      </p:sp>
    </p:spTree>
    <p:extLst>
      <p:ext uri="{BB962C8B-B14F-4D97-AF65-F5344CB8AC3E}">
        <p14:creationId xmlns:p14="http://schemas.microsoft.com/office/powerpoint/2010/main" val="37451129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4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321167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7D70AD1-5726-F044-9C58-D99C77B3063C}" type="slidenum">
              <a:rPr lang="en-US" altLang="en-US"/>
              <a:pPr/>
              <a:t>22</a:t>
            </a:fld>
            <a:endParaRPr lang="en-US" altLang="en-US"/>
          </a:p>
        </p:txBody>
      </p:sp>
      <p:sp>
        <p:nvSpPr>
          <p:cNvPr id="5324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5325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17640" rIns="0" bIns="0"/>
          <a:lstStyle/>
          <a:p>
            <a:pPr marL="215900" indent="-214313" eaLnBrk="1">
              <a:lnSpc>
                <a:spcPct val="93000"/>
              </a:lnSpc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r>
              <a:rPr lang="en-US" altLang="en-US" sz="2000">
                <a:latin typeface="Arial" charset="0"/>
                <a:ea typeface="Droid Sans Fallback" charset="0"/>
                <a:cs typeface="Droid Sans Fallback" charset="0"/>
              </a:rPr>
              <a:t>Review the ourPrintln method, which prints one character at a time.</a:t>
            </a:r>
          </a:p>
        </p:txBody>
      </p:sp>
    </p:spTree>
    <p:extLst>
      <p:ext uri="{BB962C8B-B14F-4D97-AF65-F5344CB8AC3E}">
        <p14:creationId xmlns:p14="http://schemas.microsoft.com/office/powerpoint/2010/main" val="320907869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7D70AD1-5726-F044-9C58-D99C77B3063C}" type="slidenum">
              <a:rPr lang="en-US" altLang="en-US"/>
              <a:pPr/>
              <a:t>23</a:t>
            </a:fld>
            <a:endParaRPr lang="en-US" altLang="en-US"/>
          </a:p>
        </p:txBody>
      </p:sp>
      <p:sp>
        <p:nvSpPr>
          <p:cNvPr id="5324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5325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17640" rIns="0" bIns="0"/>
          <a:lstStyle/>
          <a:p>
            <a:pPr marL="215900" indent="-214313" eaLnBrk="1">
              <a:lnSpc>
                <a:spcPct val="93000"/>
              </a:lnSpc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r>
              <a:rPr lang="en-US" altLang="en-US" sz="2000">
                <a:latin typeface="Arial" charset="0"/>
                <a:ea typeface="Droid Sans Fallback" charset="0"/>
                <a:cs typeface="Droid Sans Fallback" charset="0"/>
              </a:rPr>
              <a:t>Review the ourPrintln method, which prints one character at a time.</a:t>
            </a:r>
          </a:p>
        </p:txBody>
      </p:sp>
    </p:spTree>
    <p:extLst>
      <p:ext uri="{BB962C8B-B14F-4D97-AF65-F5344CB8AC3E}">
        <p14:creationId xmlns:p14="http://schemas.microsoft.com/office/powerpoint/2010/main" val="292678333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7D70AD1-5726-F044-9C58-D99C77B3063C}" type="slidenum">
              <a:rPr lang="en-US" altLang="en-US"/>
              <a:pPr/>
              <a:t>24</a:t>
            </a:fld>
            <a:endParaRPr lang="en-US" altLang="en-US"/>
          </a:p>
        </p:txBody>
      </p:sp>
      <p:sp>
        <p:nvSpPr>
          <p:cNvPr id="5324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5325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17640" rIns="0" bIns="0"/>
          <a:lstStyle/>
          <a:p>
            <a:pPr marL="215900" indent="-214313" eaLnBrk="1">
              <a:lnSpc>
                <a:spcPct val="93000"/>
              </a:lnSpc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r>
              <a:rPr lang="en-US" altLang="en-US" sz="2000">
                <a:latin typeface="Arial" charset="0"/>
                <a:ea typeface="Droid Sans Fallback" charset="0"/>
                <a:cs typeface="Droid Sans Fallback" charset="0"/>
              </a:rPr>
              <a:t>Review the ourPrintln method, which prints one character at a time.</a:t>
            </a:r>
          </a:p>
        </p:txBody>
      </p:sp>
    </p:spTree>
    <p:extLst>
      <p:ext uri="{BB962C8B-B14F-4D97-AF65-F5344CB8AC3E}">
        <p14:creationId xmlns:p14="http://schemas.microsoft.com/office/powerpoint/2010/main" val="140531821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7D70AD1-5726-F044-9C58-D99C77B3063C}" type="slidenum">
              <a:rPr lang="en-US" altLang="en-US"/>
              <a:pPr/>
              <a:t>25</a:t>
            </a:fld>
            <a:endParaRPr lang="en-US" altLang="en-US"/>
          </a:p>
        </p:txBody>
      </p:sp>
      <p:sp>
        <p:nvSpPr>
          <p:cNvPr id="5324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5325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17640" rIns="0" bIns="0"/>
          <a:lstStyle/>
          <a:p>
            <a:pPr marL="215900" indent="-214313" eaLnBrk="1">
              <a:lnSpc>
                <a:spcPct val="93000"/>
              </a:lnSpc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r>
              <a:rPr lang="en-US" altLang="en-US" sz="2000">
                <a:latin typeface="Arial" charset="0"/>
                <a:ea typeface="Droid Sans Fallback" charset="0"/>
                <a:cs typeface="Droid Sans Fallback" charset="0"/>
              </a:rPr>
              <a:t>Review the ourPrintln method, which prints one character at a time.</a:t>
            </a:r>
          </a:p>
        </p:txBody>
      </p:sp>
    </p:spTree>
    <p:extLst>
      <p:ext uri="{BB962C8B-B14F-4D97-AF65-F5344CB8AC3E}">
        <p14:creationId xmlns:p14="http://schemas.microsoft.com/office/powerpoint/2010/main" val="385744526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7D70AD1-5726-F044-9C58-D99C77B3063C}" type="slidenum">
              <a:rPr lang="en-US" altLang="en-US"/>
              <a:pPr/>
              <a:t>26</a:t>
            </a:fld>
            <a:endParaRPr lang="en-US" altLang="en-US"/>
          </a:p>
        </p:txBody>
      </p:sp>
      <p:sp>
        <p:nvSpPr>
          <p:cNvPr id="5324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5325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17640" rIns="0" bIns="0"/>
          <a:lstStyle/>
          <a:p>
            <a:pPr marL="215900" indent="-214313" eaLnBrk="1">
              <a:lnSpc>
                <a:spcPct val="93000"/>
              </a:lnSpc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r>
              <a:rPr lang="en-US" altLang="en-US" sz="2000">
                <a:latin typeface="Arial" charset="0"/>
                <a:ea typeface="Droid Sans Fallback" charset="0"/>
                <a:cs typeface="Droid Sans Fallback" charset="0"/>
              </a:rPr>
              <a:t>Review the ourPrintln method, which prints one character at a time.</a:t>
            </a:r>
          </a:p>
        </p:txBody>
      </p:sp>
    </p:spTree>
    <p:extLst>
      <p:ext uri="{BB962C8B-B14F-4D97-AF65-F5344CB8AC3E}">
        <p14:creationId xmlns:p14="http://schemas.microsoft.com/office/powerpoint/2010/main" val="197390297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7D70AD1-5726-F044-9C58-D99C77B3063C}" type="slidenum">
              <a:rPr lang="en-US" altLang="en-US"/>
              <a:pPr/>
              <a:t>27</a:t>
            </a:fld>
            <a:endParaRPr lang="en-US" altLang="en-US"/>
          </a:p>
        </p:txBody>
      </p:sp>
      <p:sp>
        <p:nvSpPr>
          <p:cNvPr id="5324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5325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17640" rIns="0" bIns="0"/>
          <a:lstStyle/>
          <a:p>
            <a:pPr marL="215900" indent="-214313" eaLnBrk="1">
              <a:lnSpc>
                <a:spcPct val="93000"/>
              </a:lnSpc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r>
              <a:rPr lang="en-US" altLang="en-US" sz="2000">
                <a:latin typeface="Arial" charset="0"/>
                <a:ea typeface="Droid Sans Fallback" charset="0"/>
                <a:cs typeface="Droid Sans Fallback" charset="0"/>
              </a:rPr>
              <a:t>Review the ourPrintln method, which prints one character at a time.</a:t>
            </a:r>
          </a:p>
        </p:txBody>
      </p:sp>
    </p:spTree>
    <p:extLst>
      <p:ext uri="{BB962C8B-B14F-4D97-AF65-F5344CB8AC3E}">
        <p14:creationId xmlns:p14="http://schemas.microsoft.com/office/powerpoint/2010/main" val="246487602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7D70AD1-5726-F044-9C58-D99C77B3063C}" type="slidenum">
              <a:rPr lang="en-US" altLang="en-US"/>
              <a:pPr/>
              <a:t>28</a:t>
            </a:fld>
            <a:endParaRPr lang="en-US" altLang="en-US"/>
          </a:p>
        </p:txBody>
      </p:sp>
      <p:sp>
        <p:nvSpPr>
          <p:cNvPr id="5324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5325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17640" rIns="0" bIns="0"/>
          <a:lstStyle/>
          <a:p>
            <a:pPr marL="215900" indent="-214313" eaLnBrk="1">
              <a:lnSpc>
                <a:spcPct val="93000"/>
              </a:lnSpc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r>
              <a:rPr lang="en-US" altLang="en-US" sz="2000">
                <a:latin typeface="Arial" charset="0"/>
                <a:ea typeface="Droid Sans Fallback" charset="0"/>
                <a:cs typeface="Droid Sans Fallback" charset="0"/>
              </a:rPr>
              <a:t>Review the ourPrintln method, which prints one character at a time.</a:t>
            </a:r>
          </a:p>
        </p:txBody>
      </p:sp>
    </p:spTree>
    <p:extLst>
      <p:ext uri="{BB962C8B-B14F-4D97-AF65-F5344CB8AC3E}">
        <p14:creationId xmlns:p14="http://schemas.microsoft.com/office/powerpoint/2010/main" val="23416939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7D70AD1-5726-F044-9C58-D99C77B3063C}" type="slidenum">
              <a:rPr lang="en-US" altLang="en-US"/>
              <a:pPr/>
              <a:t>29</a:t>
            </a:fld>
            <a:endParaRPr lang="en-US" altLang="en-US"/>
          </a:p>
        </p:txBody>
      </p:sp>
      <p:sp>
        <p:nvSpPr>
          <p:cNvPr id="5324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5325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17640" rIns="0" bIns="0"/>
          <a:lstStyle/>
          <a:p>
            <a:pPr marL="215900" indent="-214313" eaLnBrk="1">
              <a:lnSpc>
                <a:spcPct val="93000"/>
              </a:lnSpc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r>
              <a:rPr lang="en-US" altLang="en-US" sz="2000">
                <a:latin typeface="Arial" charset="0"/>
                <a:ea typeface="Droid Sans Fallback" charset="0"/>
                <a:cs typeface="Droid Sans Fallback" charset="0"/>
              </a:rPr>
              <a:t>Review the ourPrintln method, which prints one character at a time.</a:t>
            </a:r>
          </a:p>
        </p:txBody>
      </p:sp>
    </p:spTree>
    <p:extLst>
      <p:ext uri="{BB962C8B-B14F-4D97-AF65-F5344CB8AC3E}">
        <p14:creationId xmlns:p14="http://schemas.microsoft.com/office/powerpoint/2010/main" val="412899312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7D70AD1-5726-F044-9C58-D99C77B3063C}" type="slidenum">
              <a:rPr lang="en-US" altLang="en-US"/>
              <a:pPr/>
              <a:t>30</a:t>
            </a:fld>
            <a:endParaRPr lang="en-US" altLang="en-US"/>
          </a:p>
        </p:txBody>
      </p:sp>
      <p:sp>
        <p:nvSpPr>
          <p:cNvPr id="5324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5325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17640" rIns="0" bIns="0"/>
          <a:lstStyle/>
          <a:p>
            <a:pPr marL="215900" indent="-214313" eaLnBrk="1">
              <a:lnSpc>
                <a:spcPct val="93000"/>
              </a:lnSpc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r>
              <a:rPr lang="en-US" altLang="en-US" sz="2000">
                <a:latin typeface="Arial" charset="0"/>
                <a:ea typeface="Droid Sans Fallback" charset="0"/>
                <a:cs typeface="Droid Sans Fallback" charset="0"/>
              </a:rPr>
              <a:t>Review the ourPrintln method, which prints one character at a time.</a:t>
            </a:r>
          </a:p>
        </p:txBody>
      </p:sp>
    </p:spTree>
    <p:extLst>
      <p:ext uri="{BB962C8B-B14F-4D97-AF65-F5344CB8AC3E}">
        <p14:creationId xmlns:p14="http://schemas.microsoft.com/office/powerpoint/2010/main" val="141504935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7D70AD1-5726-F044-9C58-D99C77B3063C}" type="slidenum">
              <a:rPr lang="en-US" altLang="en-US"/>
              <a:pPr/>
              <a:t>31</a:t>
            </a:fld>
            <a:endParaRPr lang="en-US" altLang="en-US"/>
          </a:p>
        </p:txBody>
      </p:sp>
      <p:sp>
        <p:nvSpPr>
          <p:cNvPr id="5324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5325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17640" rIns="0" bIns="0"/>
          <a:lstStyle/>
          <a:p>
            <a:pPr marL="215900" indent="-214313" eaLnBrk="1">
              <a:lnSpc>
                <a:spcPct val="93000"/>
              </a:lnSpc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r>
              <a:rPr lang="en-US" altLang="en-US" sz="2000">
                <a:latin typeface="Arial" charset="0"/>
                <a:ea typeface="Droid Sans Fallback" charset="0"/>
                <a:cs typeface="Droid Sans Fallback" charset="0"/>
              </a:rPr>
              <a:t>Review the ourPrintln method, which prints one character at a time.</a:t>
            </a:r>
          </a:p>
        </p:txBody>
      </p:sp>
    </p:spTree>
    <p:extLst>
      <p:ext uri="{BB962C8B-B14F-4D97-AF65-F5344CB8AC3E}">
        <p14:creationId xmlns:p14="http://schemas.microsoft.com/office/powerpoint/2010/main" val="40093484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F260649-9D13-594E-A356-1AA145A375CE}" type="slidenum">
              <a:rPr lang="en-US" altLang="en-US"/>
              <a:pPr/>
              <a:t>5</a:t>
            </a:fld>
            <a:endParaRPr lang="en-US" altLang="en-US"/>
          </a:p>
        </p:txBody>
      </p:sp>
      <p:sp>
        <p:nvSpPr>
          <p:cNvPr id="9113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9113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17640" rIns="0" bIns="0"/>
          <a:lstStyle/>
          <a:p>
            <a:pPr marL="215900" indent="-214313" eaLnBrk="1">
              <a:lnSpc>
                <a:spcPct val="93000"/>
              </a:lnSpc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r>
              <a:rPr lang="en-US" altLang="en-US" sz="2000">
                <a:latin typeface="Arial" charset="0"/>
                <a:ea typeface="Droid Sans Fallback" charset="0"/>
                <a:cs typeface="Droid Sans Fallback" charset="0"/>
              </a:rPr>
              <a:t>Write code that reads in a line of text from the user and echoes it back. First, do “Nubian Ibex”</a:t>
            </a:r>
          </a:p>
        </p:txBody>
      </p:sp>
    </p:spTree>
    <p:extLst>
      <p:ext uri="{BB962C8B-B14F-4D97-AF65-F5344CB8AC3E}">
        <p14:creationId xmlns:p14="http://schemas.microsoft.com/office/powerpoint/2010/main" val="144386893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7D70AD1-5726-F044-9C58-D99C77B3063C}" type="slidenum">
              <a:rPr lang="en-US" altLang="en-US"/>
              <a:pPr/>
              <a:t>32</a:t>
            </a:fld>
            <a:endParaRPr lang="en-US" altLang="en-US"/>
          </a:p>
        </p:txBody>
      </p:sp>
      <p:sp>
        <p:nvSpPr>
          <p:cNvPr id="5324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5325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17640" rIns="0" bIns="0"/>
          <a:lstStyle/>
          <a:p>
            <a:pPr marL="215900" indent="-214313" eaLnBrk="1">
              <a:lnSpc>
                <a:spcPct val="93000"/>
              </a:lnSpc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r>
              <a:rPr lang="en-US" altLang="en-US" sz="2000">
                <a:latin typeface="Arial" charset="0"/>
                <a:ea typeface="Droid Sans Fallback" charset="0"/>
                <a:cs typeface="Droid Sans Fallback" charset="0"/>
              </a:rPr>
              <a:t>Review the ourPrintln method, which prints one character at a time.</a:t>
            </a:r>
          </a:p>
        </p:txBody>
      </p:sp>
    </p:spTree>
    <p:extLst>
      <p:ext uri="{BB962C8B-B14F-4D97-AF65-F5344CB8AC3E}">
        <p14:creationId xmlns:p14="http://schemas.microsoft.com/office/powerpoint/2010/main" val="375998492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7D70AD1-5726-F044-9C58-D99C77B3063C}" type="slidenum">
              <a:rPr lang="en-US" altLang="en-US"/>
              <a:pPr/>
              <a:t>33</a:t>
            </a:fld>
            <a:endParaRPr lang="en-US" altLang="en-US"/>
          </a:p>
        </p:txBody>
      </p:sp>
      <p:sp>
        <p:nvSpPr>
          <p:cNvPr id="5324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5325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17640" rIns="0" bIns="0"/>
          <a:lstStyle/>
          <a:p>
            <a:pPr marL="215900" indent="-214313" eaLnBrk="1">
              <a:lnSpc>
                <a:spcPct val="93000"/>
              </a:lnSpc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r>
              <a:rPr lang="en-US" altLang="en-US" sz="2000">
                <a:latin typeface="Arial" charset="0"/>
                <a:ea typeface="Droid Sans Fallback" charset="0"/>
                <a:cs typeface="Droid Sans Fallback" charset="0"/>
              </a:rPr>
              <a:t>Review the ourPrintln method, which prints one character at a time.</a:t>
            </a:r>
          </a:p>
        </p:txBody>
      </p:sp>
    </p:spTree>
    <p:extLst>
      <p:ext uri="{BB962C8B-B14F-4D97-AF65-F5344CB8AC3E}">
        <p14:creationId xmlns:p14="http://schemas.microsoft.com/office/powerpoint/2010/main" val="164937994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7D70AD1-5726-F044-9C58-D99C77B3063C}" type="slidenum">
              <a:rPr lang="en-US" altLang="en-US"/>
              <a:pPr/>
              <a:t>34</a:t>
            </a:fld>
            <a:endParaRPr lang="en-US" altLang="en-US"/>
          </a:p>
        </p:txBody>
      </p:sp>
      <p:sp>
        <p:nvSpPr>
          <p:cNvPr id="5324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5325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17640" rIns="0" bIns="0"/>
          <a:lstStyle/>
          <a:p>
            <a:pPr marL="215900" indent="-214313" eaLnBrk="1">
              <a:lnSpc>
                <a:spcPct val="93000"/>
              </a:lnSpc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r>
              <a:rPr lang="en-US" altLang="en-US" sz="2000">
                <a:latin typeface="Arial" charset="0"/>
                <a:ea typeface="Droid Sans Fallback" charset="0"/>
                <a:cs typeface="Droid Sans Fallback" charset="0"/>
              </a:rPr>
              <a:t>Review the ourPrintln method, which prints one character at a time.</a:t>
            </a:r>
          </a:p>
        </p:txBody>
      </p:sp>
    </p:spTree>
    <p:extLst>
      <p:ext uri="{BB962C8B-B14F-4D97-AF65-F5344CB8AC3E}">
        <p14:creationId xmlns:p14="http://schemas.microsoft.com/office/powerpoint/2010/main" val="267027889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7D70AD1-5726-F044-9C58-D99C77B3063C}" type="slidenum">
              <a:rPr lang="en-US" altLang="en-US"/>
              <a:pPr/>
              <a:t>35</a:t>
            </a:fld>
            <a:endParaRPr lang="en-US" altLang="en-US"/>
          </a:p>
        </p:txBody>
      </p:sp>
      <p:sp>
        <p:nvSpPr>
          <p:cNvPr id="5324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5325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17640" rIns="0" bIns="0"/>
          <a:lstStyle/>
          <a:p>
            <a:pPr marL="215900" indent="-214313" eaLnBrk="1">
              <a:lnSpc>
                <a:spcPct val="93000"/>
              </a:lnSpc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r>
              <a:rPr lang="en-US" altLang="en-US" sz="2000">
                <a:latin typeface="Arial" charset="0"/>
                <a:ea typeface="Droid Sans Fallback" charset="0"/>
                <a:cs typeface="Droid Sans Fallback" charset="0"/>
              </a:rPr>
              <a:t>Review the ourPrintln method, which prints one character at a time.</a:t>
            </a:r>
          </a:p>
        </p:txBody>
      </p:sp>
    </p:spTree>
    <p:extLst>
      <p:ext uri="{BB962C8B-B14F-4D97-AF65-F5344CB8AC3E}">
        <p14:creationId xmlns:p14="http://schemas.microsoft.com/office/powerpoint/2010/main" val="278382882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7D70AD1-5726-F044-9C58-D99C77B3063C}" type="slidenum">
              <a:rPr lang="en-US" altLang="en-US"/>
              <a:pPr/>
              <a:t>36</a:t>
            </a:fld>
            <a:endParaRPr lang="en-US" altLang="en-US"/>
          </a:p>
        </p:txBody>
      </p:sp>
      <p:sp>
        <p:nvSpPr>
          <p:cNvPr id="5324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5325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17640" rIns="0" bIns="0"/>
          <a:lstStyle/>
          <a:p>
            <a:pPr marL="215900" indent="-214313" eaLnBrk="1">
              <a:lnSpc>
                <a:spcPct val="93000"/>
              </a:lnSpc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r>
              <a:rPr lang="en-US" altLang="en-US" sz="2000">
                <a:latin typeface="Arial" charset="0"/>
                <a:ea typeface="Droid Sans Fallback" charset="0"/>
                <a:cs typeface="Droid Sans Fallback" charset="0"/>
              </a:rPr>
              <a:t>Review the ourPrintln method, which prints one character at a time.</a:t>
            </a:r>
          </a:p>
        </p:txBody>
      </p:sp>
    </p:spTree>
    <p:extLst>
      <p:ext uri="{BB962C8B-B14F-4D97-AF65-F5344CB8AC3E}">
        <p14:creationId xmlns:p14="http://schemas.microsoft.com/office/powerpoint/2010/main" val="195225955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7D70AD1-5726-F044-9C58-D99C77B3063C}" type="slidenum">
              <a:rPr lang="en-US" altLang="en-US"/>
              <a:pPr/>
              <a:t>37</a:t>
            </a:fld>
            <a:endParaRPr lang="en-US" altLang="en-US"/>
          </a:p>
        </p:txBody>
      </p:sp>
      <p:sp>
        <p:nvSpPr>
          <p:cNvPr id="5324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5325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17640" rIns="0" bIns="0"/>
          <a:lstStyle/>
          <a:p>
            <a:pPr marL="215900" indent="-214313" eaLnBrk="1">
              <a:lnSpc>
                <a:spcPct val="93000"/>
              </a:lnSpc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r>
              <a:rPr lang="en-US" altLang="en-US" sz="2000">
                <a:latin typeface="Arial" charset="0"/>
                <a:ea typeface="Droid Sans Fallback" charset="0"/>
                <a:cs typeface="Droid Sans Fallback" charset="0"/>
              </a:rPr>
              <a:t>Review the ourPrintln method, which prints one character at a time.</a:t>
            </a:r>
          </a:p>
        </p:txBody>
      </p:sp>
    </p:spTree>
    <p:extLst>
      <p:ext uri="{BB962C8B-B14F-4D97-AF65-F5344CB8AC3E}">
        <p14:creationId xmlns:p14="http://schemas.microsoft.com/office/powerpoint/2010/main" val="351044821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7D70AD1-5726-F044-9C58-D99C77B3063C}" type="slidenum">
              <a:rPr lang="en-US" altLang="en-US"/>
              <a:pPr/>
              <a:t>38</a:t>
            </a:fld>
            <a:endParaRPr lang="en-US" altLang="en-US"/>
          </a:p>
        </p:txBody>
      </p:sp>
      <p:sp>
        <p:nvSpPr>
          <p:cNvPr id="5324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5325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17640" rIns="0" bIns="0"/>
          <a:lstStyle/>
          <a:p>
            <a:pPr marL="215900" indent="-214313" eaLnBrk="1">
              <a:lnSpc>
                <a:spcPct val="93000"/>
              </a:lnSpc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r>
              <a:rPr lang="en-US" altLang="en-US" sz="2000">
                <a:latin typeface="Arial" charset="0"/>
                <a:ea typeface="Droid Sans Fallback" charset="0"/>
                <a:cs typeface="Droid Sans Fallback" charset="0"/>
              </a:rPr>
              <a:t>Review the ourPrintln method, which prints one character at a time.</a:t>
            </a:r>
          </a:p>
        </p:txBody>
      </p:sp>
    </p:spTree>
    <p:extLst>
      <p:ext uri="{BB962C8B-B14F-4D97-AF65-F5344CB8AC3E}">
        <p14:creationId xmlns:p14="http://schemas.microsoft.com/office/powerpoint/2010/main" val="194648108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7D70AD1-5726-F044-9C58-D99C77B3063C}" type="slidenum">
              <a:rPr lang="en-US" altLang="en-US"/>
              <a:pPr/>
              <a:t>39</a:t>
            </a:fld>
            <a:endParaRPr lang="en-US" altLang="en-US"/>
          </a:p>
        </p:txBody>
      </p:sp>
      <p:sp>
        <p:nvSpPr>
          <p:cNvPr id="5324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5325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17640" rIns="0" bIns="0"/>
          <a:lstStyle/>
          <a:p>
            <a:pPr marL="215900" indent="-214313" eaLnBrk="1">
              <a:lnSpc>
                <a:spcPct val="93000"/>
              </a:lnSpc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r>
              <a:rPr lang="en-US" altLang="en-US" sz="2000">
                <a:latin typeface="Arial" charset="0"/>
                <a:ea typeface="Droid Sans Fallback" charset="0"/>
                <a:cs typeface="Droid Sans Fallback" charset="0"/>
              </a:rPr>
              <a:t>Review the ourPrintln method, which prints one character at a time.</a:t>
            </a:r>
          </a:p>
        </p:txBody>
      </p:sp>
    </p:spTree>
    <p:extLst>
      <p:ext uri="{BB962C8B-B14F-4D97-AF65-F5344CB8AC3E}">
        <p14:creationId xmlns:p14="http://schemas.microsoft.com/office/powerpoint/2010/main" val="34927226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7D70AD1-5726-F044-9C58-D99C77B3063C}" type="slidenum">
              <a:rPr lang="en-US" altLang="en-US"/>
              <a:pPr/>
              <a:t>40</a:t>
            </a:fld>
            <a:endParaRPr lang="en-US" altLang="en-US"/>
          </a:p>
        </p:txBody>
      </p:sp>
      <p:sp>
        <p:nvSpPr>
          <p:cNvPr id="5324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5325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17640" rIns="0" bIns="0"/>
          <a:lstStyle/>
          <a:p>
            <a:pPr marL="215900" indent="-214313" eaLnBrk="1">
              <a:lnSpc>
                <a:spcPct val="93000"/>
              </a:lnSpc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r>
              <a:rPr lang="en-US" altLang="en-US" sz="2000">
                <a:latin typeface="Arial" charset="0"/>
                <a:ea typeface="Droid Sans Fallback" charset="0"/>
                <a:cs typeface="Droid Sans Fallback" charset="0"/>
              </a:rPr>
              <a:t>Review the ourPrintln method, which prints one character at a time.</a:t>
            </a:r>
          </a:p>
        </p:txBody>
      </p:sp>
    </p:spTree>
    <p:extLst>
      <p:ext uri="{BB962C8B-B14F-4D97-AF65-F5344CB8AC3E}">
        <p14:creationId xmlns:p14="http://schemas.microsoft.com/office/powerpoint/2010/main" val="286298556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41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61024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AC4A90B4-0071-EF4F-AE57-9030BD764D4F}" type="slidenum">
              <a:rPr lang="en-US" altLang="en-US"/>
              <a:pPr/>
              <a:t>6</a:t>
            </a:fld>
            <a:endParaRPr lang="en-US" altLang="en-US"/>
          </a:p>
        </p:txBody>
      </p:sp>
      <p:sp>
        <p:nvSpPr>
          <p:cNvPr id="9420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9421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17640" rIns="0" bIns="0"/>
          <a:lstStyle/>
          <a:p>
            <a:pPr marL="215900" indent="-214313" eaLnBrk="1">
              <a:lnSpc>
                <a:spcPct val="93000"/>
              </a:lnSpc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r>
              <a:rPr lang="en-US" altLang="en-US" sz="2000">
                <a:latin typeface="Arial" charset="0"/>
                <a:ea typeface="Droid Sans Fallback" charset="0"/>
                <a:cs typeface="Droid Sans Fallback" charset="0"/>
              </a:rPr>
              <a:t>Strings are made of characters.</a:t>
            </a:r>
          </a:p>
        </p:txBody>
      </p:sp>
    </p:spTree>
    <p:extLst>
      <p:ext uri="{BB962C8B-B14F-4D97-AF65-F5344CB8AC3E}">
        <p14:creationId xmlns:p14="http://schemas.microsoft.com/office/powerpoint/2010/main" val="22525053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AA5682BD-8B40-4A41-A544-63AC2F186A3B}" type="slidenum">
              <a:rPr lang="en-US" altLang="en-US"/>
              <a:pPr/>
              <a:t>42</a:t>
            </a:fld>
            <a:endParaRPr lang="en-US" altLang="en-US"/>
          </a:p>
        </p:txBody>
      </p:sp>
      <p:sp>
        <p:nvSpPr>
          <p:cNvPr id="9728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9728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8001468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5338" cy="3454400"/>
          </a:xfrm>
          <a:ln/>
        </p:spPr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625490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44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037890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5338" cy="3454400"/>
          </a:xfrm>
          <a:ln/>
        </p:spPr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8443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F260649-9D13-594E-A356-1AA145A375CE}" type="slidenum">
              <a:rPr lang="en-US" altLang="en-US"/>
              <a:pPr/>
              <a:t>46</a:t>
            </a:fld>
            <a:endParaRPr lang="en-US" altLang="en-US"/>
          </a:p>
        </p:txBody>
      </p:sp>
      <p:sp>
        <p:nvSpPr>
          <p:cNvPr id="9113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9113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17640" rIns="0" bIns="0"/>
          <a:lstStyle/>
          <a:p>
            <a:pPr marL="215900" indent="-214313" eaLnBrk="1">
              <a:lnSpc>
                <a:spcPct val="93000"/>
              </a:lnSpc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r>
              <a:rPr lang="en-US" altLang="en-US" sz="2000">
                <a:latin typeface="Arial" charset="0"/>
                <a:ea typeface="Droid Sans Fallback" charset="0"/>
                <a:cs typeface="Droid Sans Fallback" charset="0"/>
              </a:rPr>
              <a:t>Write code that reads in a line of text from the user and echoes it back. First, do “Nubian Ibex”</a:t>
            </a:r>
          </a:p>
        </p:txBody>
      </p:sp>
    </p:spTree>
    <p:extLst>
      <p:ext uri="{BB962C8B-B14F-4D97-AF65-F5344CB8AC3E}">
        <p14:creationId xmlns:p14="http://schemas.microsoft.com/office/powerpoint/2010/main" val="157199777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5338" cy="3454400"/>
          </a:xfrm>
          <a:ln/>
        </p:spPr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22016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48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032183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EE9BE9EE-F6C3-6549-98F3-07BB109E5EA9}" type="slidenum">
              <a:rPr lang="en-US" altLang="en-US"/>
              <a:pPr/>
              <a:t>49</a:t>
            </a:fld>
            <a:endParaRPr lang="en-US" altLang="en-US"/>
          </a:p>
        </p:txBody>
      </p:sp>
      <p:sp>
        <p:nvSpPr>
          <p:cNvPr id="5427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5427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17640" rIns="0" bIns="0"/>
          <a:lstStyle/>
          <a:p>
            <a:pPr marL="215900" indent="-214313" eaLnBrk="1">
              <a:lnSpc>
                <a:spcPct val="93000"/>
              </a:lnSpc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r>
              <a:rPr lang="en-US" altLang="en-US" sz="2000">
                <a:latin typeface="Arial" charset="0"/>
                <a:ea typeface="Droid Sans Fallback" charset="0"/>
                <a:cs typeface="Droid Sans Fallback" charset="0"/>
              </a:rPr>
              <a:t>Show off toUpperCase and toLowerCase. Show that they don't actually modify the string because strings are immutable.</a:t>
            </a:r>
          </a:p>
        </p:txBody>
      </p:sp>
    </p:spTree>
    <p:extLst>
      <p:ext uri="{BB962C8B-B14F-4D97-AF65-F5344CB8AC3E}">
        <p14:creationId xmlns:p14="http://schemas.microsoft.com/office/powerpoint/2010/main" val="135035512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5338" cy="3454400"/>
          </a:xfrm>
          <a:ln/>
        </p:spPr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r>
              <a:rPr lang="en-US" altLang="en-US" dirty="0">
                <a:latin typeface="Times New Roman" charset="0"/>
              </a:rPr>
              <a:t>This is not all that new</a:t>
            </a:r>
          </a:p>
        </p:txBody>
      </p:sp>
    </p:spTree>
    <p:extLst>
      <p:ext uri="{BB962C8B-B14F-4D97-AF65-F5344CB8AC3E}">
        <p14:creationId xmlns:p14="http://schemas.microsoft.com/office/powerpoint/2010/main" val="283493162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51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97478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DA4DAE0-52DF-4242-8256-54A5C61F02DA}" type="slidenum">
              <a:rPr lang="en-US" altLang="en-US"/>
              <a:pPr/>
              <a:t>7</a:t>
            </a:fld>
            <a:endParaRPr lang="en-US" altLang="en-US"/>
          </a:p>
        </p:txBody>
      </p:sp>
      <p:sp>
        <p:nvSpPr>
          <p:cNvPr id="9523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9523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1957253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A5EC69FE-81D4-8C45-95E1-3A31A6D1608E}" type="slidenum">
              <a:rPr lang="en-US" altLang="en-US"/>
              <a:pPr/>
              <a:t>52</a:t>
            </a:fld>
            <a:endParaRPr lang="en-US" altLang="en-US"/>
          </a:p>
        </p:txBody>
      </p:sp>
      <p:sp>
        <p:nvSpPr>
          <p:cNvPr id="6963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6963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6203072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A1A415C-2E69-704B-BC43-0E0EED519595}" type="slidenum">
              <a:rPr lang="en-US" altLang="en-US"/>
              <a:pPr/>
              <a:t>53</a:t>
            </a:fld>
            <a:endParaRPr lang="en-US" altLang="en-US"/>
          </a:p>
        </p:txBody>
      </p:sp>
      <p:sp>
        <p:nvSpPr>
          <p:cNvPr id="7065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7065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4665267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753140F-ACD4-7D46-A715-CFAD3BC2316E}" type="slidenum">
              <a:rPr lang="en-US" altLang="en-US"/>
              <a:pPr/>
              <a:t>54</a:t>
            </a:fld>
            <a:endParaRPr lang="en-US" altLang="en-US"/>
          </a:p>
        </p:txBody>
      </p:sp>
      <p:sp>
        <p:nvSpPr>
          <p:cNvPr id="7168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7168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3757917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E17E059-043F-2947-A0EE-8544F99C7EBC}" type="slidenum">
              <a:rPr lang="en-US" altLang="en-US"/>
              <a:pPr/>
              <a:t>55</a:t>
            </a:fld>
            <a:endParaRPr lang="en-US" altLang="en-US"/>
          </a:p>
        </p:txBody>
      </p:sp>
      <p:sp>
        <p:nvSpPr>
          <p:cNvPr id="72705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7270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4453983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7D7CD49-EB6A-AB40-8F66-F04D7E18F584}" type="slidenum">
              <a:rPr lang="en-US" altLang="en-US"/>
              <a:pPr/>
              <a:t>56</a:t>
            </a:fld>
            <a:endParaRPr lang="en-US" altLang="en-US"/>
          </a:p>
        </p:txBody>
      </p:sp>
      <p:sp>
        <p:nvSpPr>
          <p:cNvPr id="7372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7373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4011470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F453470-B289-2942-93F3-AB95E23C3F5D}" type="slidenum">
              <a:rPr lang="en-US" altLang="en-US"/>
              <a:pPr/>
              <a:t>57</a:t>
            </a:fld>
            <a:endParaRPr lang="en-US" altLang="en-US"/>
          </a:p>
        </p:txBody>
      </p:sp>
      <p:sp>
        <p:nvSpPr>
          <p:cNvPr id="7475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7475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1157837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CB4EB16-0D76-FC4F-ADB5-4167C6C1C4A5}" type="slidenum">
              <a:rPr lang="en-US" altLang="en-US"/>
              <a:pPr/>
              <a:t>58</a:t>
            </a:fld>
            <a:endParaRPr lang="en-US" altLang="en-US"/>
          </a:p>
        </p:txBody>
      </p:sp>
      <p:sp>
        <p:nvSpPr>
          <p:cNvPr id="757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757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8900941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5338" cy="3454400"/>
          </a:xfrm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861461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5338" cy="3454400"/>
          </a:xfrm>
          <a:ln/>
        </p:spPr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34406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7C073C8-A078-BC4E-B637-E914C1E992B5}" type="slidenum">
              <a:rPr lang="en-US" altLang="en-US"/>
              <a:pPr/>
              <a:t>61</a:t>
            </a:fld>
            <a:endParaRPr lang="en-US" altLang="en-US"/>
          </a:p>
        </p:txBody>
      </p:sp>
      <p:sp>
        <p:nvSpPr>
          <p:cNvPr id="7680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7680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029426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F7C31CB-6B46-B54A-9E70-540D50FD7163}" type="slidenum">
              <a:rPr lang="en-US" altLang="en-US"/>
              <a:pPr/>
              <a:t>8</a:t>
            </a:fld>
            <a:endParaRPr lang="en-US" altLang="en-US"/>
          </a:p>
        </p:txBody>
      </p:sp>
      <p:sp>
        <p:nvSpPr>
          <p:cNvPr id="9625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9625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0881728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63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38477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A9FB391-53D1-5845-A45A-CE07813FE7C1}" type="slidenum">
              <a:rPr lang="en-US" altLang="en-US"/>
              <a:pPr/>
              <a:t>65</a:t>
            </a:fld>
            <a:endParaRPr lang="en-US" altLang="en-US"/>
          </a:p>
        </p:txBody>
      </p:sp>
      <p:sp>
        <p:nvSpPr>
          <p:cNvPr id="82945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8294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17640" rIns="0" bIns="0"/>
          <a:lstStyle/>
          <a:p>
            <a:pPr marL="215900" indent="-214313" eaLnBrk="1">
              <a:lnSpc>
                <a:spcPct val="93000"/>
              </a:lnSpc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r>
              <a:rPr lang="en-US" altLang="en-US" sz="2000">
                <a:latin typeface="Arial" charset="0"/>
                <a:ea typeface="Droid Sans Fallback" charset="0"/>
                <a:cs typeface="Droid Sans Fallback" charset="0"/>
              </a:rPr>
              <a:t>This isn't going to work. Why not? Go to the board – are these strings really equal to their reverses?</a:t>
            </a:r>
          </a:p>
          <a:p>
            <a:pPr marL="215900" indent="-214313" eaLnBrk="1">
              <a:lnSpc>
                <a:spcPct val="93000"/>
              </a:lnSpc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endParaRPr lang="en-US" altLang="en-US" sz="2000">
              <a:latin typeface="Arial" charset="0"/>
              <a:ea typeface="Droid Sans Fallback" charset="0"/>
              <a:cs typeface="Droid Sans Fallback" charset="0"/>
            </a:endParaRPr>
          </a:p>
          <a:p>
            <a:pPr marL="215900" indent="-214313" eaLnBrk="1">
              <a:lnSpc>
                <a:spcPct val="93000"/>
              </a:lnSpc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r>
              <a:rPr lang="en-US" altLang="en-US" sz="2000">
                <a:latin typeface="Arial" charset="0"/>
                <a:ea typeface="Droid Sans Fallback" charset="0"/>
                <a:cs typeface="Droid Sans Fallback" charset="0"/>
              </a:rPr>
              <a:t>Need to convert to lower case, for starters. Then, need to strip out everything besides letters.</a:t>
            </a:r>
          </a:p>
        </p:txBody>
      </p:sp>
    </p:spTree>
    <p:extLst>
      <p:ext uri="{BB962C8B-B14F-4D97-AF65-F5344CB8AC3E}">
        <p14:creationId xmlns:p14="http://schemas.microsoft.com/office/powerpoint/2010/main" val="199709612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4A5525DE-A845-8743-B9F1-B3A4DD6B04C7}" type="slidenum">
              <a:rPr lang="en-US" altLang="en-US"/>
              <a:pPr/>
              <a:t>66</a:t>
            </a:fld>
            <a:endParaRPr lang="en-US" altLang="en-US"/>
          </a:p>
        </p:txBody>
      </p:sp>
      <p:sp>
        <p:nvSpPr>
          <p:cNvPr id="12288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2288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887063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88F3F16-8500-E449-AC11-E2E2BDB0C86C}" type="slidenum">
              <a:rPr lang="en-US" altLang="en-US"/>
              <a:pPr/>
              <a:t>67</a:t>
            </a:fld>
            <a:endParaRPr lang="en-US" altLang="en-US"/>
          </a:p>
        </p:txBody>
      </p:sp>
      <p:sp>
        <p:nvSpPr>
          <p:cNvPr id="8499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8499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17640" rIns="0" bIns="0"/>
          <a:lstStyle/>
          <a:p>
            <a:pPr marL="215900" indent="-214313" eaLnBrk="1">
              <a:lnSpc>
                <a:spcPct val="93000"/>
              </a:lnSpc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r>
              <a:rPr lang="en-US" altLang="en-US" sz="2000">
                <a:latin typeface="Arial" charset="0"/>
                <a:ea typeface="Droid Sans Fallback" charset="0"/>
                <a:cs typeface="Droid Sans Fallback" charset="0"/>
              </a:rPr>
              <a:t>Try this in our checker – it should work!</a:t>
            </a:r>
          </a:p>
        </p:txBody>
      </p:sp>
    </p:spTree>
    <p:extLst>
      <p:ext uri="{BB962C8B-B14F-4D97-AF65-F5344CB8AC3E}">
        <p14:creationId xmlns:p14="http://schemas.microsoft.com/office/powerpoint/2010/main" val="5964831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9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58604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7D70AD1-5726-F044-9C58-D99C77B3063C}" type="slidenum">
              <a:rPr lang="en-US" altLang="en-US"/>
              <a:pPr/>
              <a:t>10</a:t>
            </a:fld>
            <a:endParaRPr lang="en-US" altLang="en-US"/>
          </a:p>
        </p:txBody>
      </p:sp>
      <p:sp>
        <p:nvSpPr>
          <p:cNvPr id="5324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5325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17640" rIns="0" bIns="0"/>
          <a:lstStyle/>
          <a:p>
            <a:pPr marL="215900" indent="-214313" eaLnBrk="1">
              <a:lnSpc>
                <a:spcPct val="93000"/>
              </a:lnSpc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r>
              <a:rPr lang="en-US" altLang="en-US" sz="2000">
                <a:latin typeface="Arial" charset="0"/>
                <a:ea typeface="Droid Sans Fallback" charset="0"/>
                <a:cs typeface="Droid Sans Fallback" charset="0"/>
              </a:rPr>
              <a:t>Review the ourPrintln method, which prints one character at a time.</a:t>
            </a:r>
          </a:p>
        </p:txBody>
      </p:sp>
    </p:spTree>
    <p:extLst>
      <p:ext uri="{BB962C8B-B14F-4D97-AF65-F5344CB8AC3E}">
        <p14:creationId xmlns:p14="http://schemas.microsoft.com/office/powerpoint/2010/main" val="27313119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7D70AD1-5726-F044-9C58-D99C77B3063C}" type="slidenum">
              <a:rPr lang="en-US" altLang="en-US"/>
              <a:pPr/>
              <a:t>11</a:t>
            </a:fld>
            <a:endParaRPr lang="en-US" altLang="en-US"/>
          </a:p>
        </p:txBody>
      </p:sp>
      <p:sp>
        <p:nvSpPr>
          <p:cNvPr id="5324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5325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17640" rIns="0" bIns="0"/>
          <a:lstStyle/>
          <a:p>
            <a:pPr marL="215900" indent="-214313" eaLnBrk="1">
              <a:lnSpc>
                <a:spcPct val="93000"/>
              </a:lnSpc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r>
              <a:rPr lang="en-US" altLang="en-US" sz="2000">
                <a:latin typeface="Arial" charset="0"/>
                <a:ea typeface="Droid Sans Fallback" charset="0"/>
                <a:cs typeface="Droid Sans Fallback" charset="0"/>
              </a:rPr>
              <a:t>Review the ourPrintln method, which prints one character at a time.</a:t>
            </a:r>
          </a:p>
        </p:txBody>
      </p:sp>
    </p:spTree>
    <p:extLst>
      <p:ext uri="{BB962C8B-B14F-4D97-AF65-F5344CB8AC3E}">
        <p14:creationId xmlns:p14="http://schemas.microsoft.com/office/powerpoint/2010/main" val="25633288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6047" y="2348400"/>
            <a:ext cx="8568531" cy="162043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2094" y="4283816"/>
            <a:ext cx="7056438" cy="1931917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503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07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119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158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198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238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278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31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64390-E3C0-6246-A9EA-4A8125D5A5D6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285743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7BF85-4567-C64C-AA03-9966FEE519A4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757107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08453" y="302738"/>
            <a:ext cx="2268141" cy="645022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4031" y="302738"/>
            <a:ext cx="6636411" cy="645022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EF9E5-6900-A64C-B9D7-1A0B8BF6A9FC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649574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031" y="1763925"/>
            <a:ext cx="9072563" cy="498903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CD22D-62C3-4F29-8493-06C9B0E7A3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5597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62954-1DCA-3642-A768-3E38F037C90C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823471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6300" y="4857792"/>
            <a:ext cx="8568531" cy="1501435"/>
          </a:xfrm>
        </p:spPr>
        <p:txBody>
          <a:bodyPr anchor="t"/>
          <a:lstStyle>
            <a:lvl1pPr algn="l">
              <a:defRPr sz="4409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6300" y="3204114"/>
            <a:ext cx="8568531" cy="1653678"/>
          </a:xfrm>
        </p:spPr>
        <p:txBody>
          <a:bodyPr anchor="b"/>
          <a:lstStyle>
            <a:lvl1pPr marL="0" indent="0">
              <a:buNone/>
              <a:defRPr sz="2205">
                <a:solidFill>
                  <a:schemeClr val="tx1">
                    <a:tint val="75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C648A-B16F-A942-A742-0443287FB40C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426164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4031" y="1763925"/>
            <a:ext cx="4452276" cy="4989036"/>
          </a:xfrm>
        </p:spPr>
        <p:txBody>
          <a:bodyPr/>
          <a:lstStyle>
            <a:lvl1pPr>
              <a:defRPr sz="3086"/>
            </a:lvl1pPr>
            <a:lvl2pPr>
              <a:defRPr sz="2646"/>
            </a:lvl2pPr>
            <a:lvl3pPr>
              <a:defRPr sz="2205"/>
            </a:lvl3pPr>
            <a:lvl4pPr>
              <a:defRPr sz="1984"/>
            </a:lvl4pPr>
            <a:lvl5pPr>
              <a:defRPr sz="1984"/>
            </a:lvl5pPr>
            <a:lvl6pPr>
              <a:defRPr sz="1984"/>
            </a:lvl6pPr>
            <a:lvl7pPr>
              <a:defRPr sz="1984"/>
            </a:lvl7pPr>
            <a:lvl8pPr>
              <a:defRPr sz="1984"/>
            </a:lvl8pPr>
            <a:lvl9pPr>
              <a:defRPr sz="198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24318" y="1763925"/>
            <a:ext cx="4452276" cy="4989036"/>
          </a:xfrm>
        </p:spPr>
        <p:txBody>
          <a:bodyPr/>
          <a:lstStyle>
            <a:lvl1pPr>
              <a:defRPr sz="3086"/>
            </a:lvl1pPr>
            <a:lvl2pPr>
              <a:defRPr sz="2646"/>
            </a:lvl2pPr>
            <a:lvl3pPr>
              <a:defRPr sz="2205"/>
            </a:lvl3pPr>
            <a:lvl4pPr>
              <a:defRPr sz="1984"/>
            </a:lvl4pPr>
            <a:lvl5pPr>
              <a:defRPr sz="1984"/>
            </a:lvl5pPr>
            <a:lvl6pPr>
              <a:defRPr sz="1984"/>
            </a:lvl6pPr>
            <a:lvl7pPr>
              <a:defRPr sz="1984"/>
            </a:lvl7pPr>
            <a:lvl8pPr>
              <a:defRPr sz="1984"/>
            </a:lvl8pPr>
            <a:lvl9pPr>
              <a:defRPr sz="198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4C23B-6B64-2645-BCEC-407402D52EA3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358345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4031" y="1692178"/>
            <a:ext cx="4454027" cy="705219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4031" y="2397397"/>
            <a:ext cx="4454027" cy="4355563"/>
          </a:xfrm>
        </p:spPr>
        <p:txBody>
          <a:bodyPr/>
          <a:lstStyle>
            <a:lvl1pPr>
              <a:defRPr sz="2646"/>
            </a:lvl1pPr>
            <a:lvl2pPr>
              <a:defRPr sz="2205"/>
            </a:lvl2pPr>
            <a:lvl3pPr>
              <a:defRPr sz="1984"/>
            </a:lvl3pPr>
            <a:lvl4pPr>
              <a:defRPr sz="1764"/>
            </a:lvl4pPr>
            <a:lvl5pPr>
              <a:defRPr sz="1764"/>
            </a:lvl5pPr>
            <a:lvl6pPr>
              <a:defRPr sz="1764"/>
            </a:lvl6pPr>
            <a:lvl7pPr>
              <a:defRPr sz="1764"/>
            </a:lvl7pPr>
            <a:lvl8pPr>
              <a:defRPr sz="1764"/>
            </a:lvl8pPr>
            <a:lvl9pPr>
              <a:defRPr sz="176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20818" y="1692178"/>
            <a:ext cx="4455776" cy="705219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20818" y="2397397"/>
            <a:ext cx="4455776" cy="4355563"/>
          </a:xfrm>
        </p:spPr>
        <p:txBody>
          <a:bodyPr/>
          <a:lstStyle>
            <a:lvl1pPr>
              <a:defRPr sz="2646"/>
            </a:lvl1pPr>
            <a:lvl2pPr>
              <a:defRPr sz="2205"/>
            </a:lvl2pPr>
            <a:lvl3pPr>
              <a:defRPr sz="1984"/>
            </a:lvl3pPr>
            <a:lvl4pPr>
              <a:defRPr sz="1764"/>
            </a:lvl4pPr>
            <a:lvl5pPr>
              <a:defRPr sz="1764"/>
            </a:lvl5pPr>
            <a:lvl6pPr>
              <a:defRPr sz="1764"/>
            </a:lvl6pPr>
            <a:lvl7pPr>
              <a:defRPr sz="1764"/>
            </a:lvl7pPr>
            <a:lvl8pPr>
              <a:defRPr sz="1764"/>
            </a:lvl8pPr>
            <a:lvl9pPr>
              <a:defRPr sz="176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7266-6D70-B74B-9401-AA4C912077C8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44499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C203D-0946-1C4D-B1C3-F9E015387C6A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435976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2CB1B-F2F6-AE40-B8CF-69372816E4A1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302841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032" y="300987"/>
            <a:ext cx="3316456" cy="1280945"/>
          </a:xfrm>
        </p:spPr>
        <p:txBody>
          <a:bodyPr anchor="b"/>
          <a:lstStyle>
            <a:lvl1pPr algn="l">
              <a:defRPr sz="2205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1245" y="300988"/>
            <a:ext cx="5635349" cy="6451973"/>
          </a:xfrm>
        </p:spPr>
        <p:txBody>
          <a:bodyPr/>
          <a:lstStyle>
            <a:lvl1pPr>
              <a:defRPr sz="3527"/>
            </a:lvl1pPr>
            <a:lvl2pPr>
              <a:defRPr sz="3086"/>
            </a:lvl2pPr>
            <a:lvl3pPr>
              <a:defRPr sz="2646"/>
            </a:lvl3pPr>
            <a:lvl4pPr>
              <a:defRPr sz="2205"/>
            </a:lvl4pPr>
            <a:lvl5pPr>
              <a:defRPr sz="2205"/>
            </a:lvl5pPr>
            <a:lvl6pPr>
              <a:defRPr sz="2205"/>
            </a:lvl6pPr>
            <a:lvl7pPr>
              <a:defRPr sz="2205"/>
            </a:lvl7pPr>
            <a:lvl8pPr>
              <a:defRPr sz="2205"/>
            </a:lvl8pPr>
            <a:lvl9pPr>
              <a:defRPr sz="220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4032" y="1581933"/>
            <a:ext cx="3316456" cy="5171028"/>
          </a:xfrm>
        </p:spPr>
        <p:txBody>
          <a:bodyPr/>
          <a:lstStyle>
            <a:lvl1pPr marL="0" indent="0">
              <a:buNone/>
              <a:defRPr sz="1543"/>
            </a:lvl1pPr>
            <a:lvl2pPr marL="503972" indent="0">
              <a:buNone/>
              <a:defRPr sz="1323"/>
            </a:lvl2pPr>
            <a:lvl3pPr marL="1007943" indent="0">
              <a:buNone/>
              <a:defRPr sz="1102"/>
            </a:lvl3pPr>
            <a:lvl4pPr marL="1511915" indent="0">
              <a:buNone/>
              <a:defRPr sz="992"/>
            </a:lvl4pPr>
            <a:lvl5pPr marL="2015886" indent="0">
              <a:buNone/>
              <a:defRPr sz="992"/>
            </a:lvl5pPr>
            <a:lvl6pPr marL="2519858" indent="0">
              <a:buNone/>
              <a:defRPr sz="992"/>
            </a:lvl6pPr>
            <a:lvl7pPr marL="3023829" indent="0">
              <a:buNone/>
              <a:defRPr sz="992"/>
            </a:lvl7pPr>
            <a:lvl8pPr marL="3527801" indent="0">
              <a:buNone/>
              <a:defRPr sz="992"/>
            </a:lvl8pPr>
            <a:lvl9pPr marL="4031772" indent="0">
              <a:buNone/>
              <a:defRPr sz="99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A07F9-978F-F748-9934-F3AFCC5F9D2B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417897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5873" y="5291772"/>
            <a:ext cx="6048375" cy="624724"/>
          </a:xfrm>
        </p:spPr>
        <p:txBody>
          <a:bodyPr anchor="b"/>
          <a:lstStyle>
            <a:lvl1pPr algn="l">
              <a:defRPr sz="2205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5873" y="675471"/>
            <a:ext cx="6048375" cy="4535805"/>
          </a:xfrm>
        </p:spPr>
        <p:txBody>
          <a:bodyPr/>
          <a:lstStyle>
            <a:lvl1pPr marL="0" indent="0">
              <a:buNone/>
              <a:defRPr sz="3527"/>
            </a:lvl1pPr>
            <a:lvl2pPr marL="503972" indent="0">
              <a:buNone/>
              <a:defRPr sz="3086"/>
            </a:lvl2pPr>
            <a:lvl3pPr marL="1007943" indent="0">
              <a:buNone/>
              <a:defRPr sz="2646"/>
            </a:lvl3pPr>
            <a:lvl4pPr marL="1511915" indent="0">
              <a:buNone/>
              <a:defRPr sz="2205"/>
            </a:lvl4pPr>
            <a:lvl5pPr marL="2015886" indent="0">
              <a:buNone/>
              <a:defRPr sz="2205"/>
            </a:lvl5pPr>
            <a:lvl6pPr marL="2519858" indent="0">
              <a:buNone/>
              <a:defRPr sz="2205"/>
            </a:lvl6pPr>
            <a:lvl7pPr marL="3023829" indent="0">
              <a:buNone/>
              <a:defRPr sz="2205"/>
            </a:lvl7pPr>
            <a:lvl8pPr marL="3527801" indent="0">
              <a:buNone/>
              <a:defRPr sz="2205"/>
            </a:lvl8pPr>
            <a:lvl9pPr marL="4031772" indent="0">
              <a:buNone/>
              <a:defRPr sz="2205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5873" y="5916496"/>
            <a:ext cx="6048375" cy="887211"/>
          </a:xfrm>
        </p:spPr>
        <p:txBody>
          <a:bodyPr/>
          <a:lstStyle>
            <a:lvl1pPr marL="0" indent="0">
              <a:buNone/>
              <a:defRPr sz="1543"/>
            </a:lvl1pPr>
            <a:lvl2pPr marL="503972" indent="0">
              <a:buNone/>
              <a:defRPr sz="1323"/>
            </a:lvl2pPr>
            <a:lvl3pPr marL="1007943" indent="0">
              <a:buNone/>
              <a:defRPr sz="1102"/>
            </a:lvl3pPr>
            <a:lvl4pPr marL="1511915" indent="0">
              <a:buNone/>
              <a:defRPr sz="992"/>
            </a:lvl4pPr>
            <a:lvl5pPr marL="2015886" indent="0">
              <a:buNone/>
              <a:defRPr sz="992"/>
            </a:lvl5pPr>
            <a:lvl6pPr marL="2519858" indent="0">
              <a:buNone/>
              <a:defRPr sz="992"/>
            </a:lvl6pPr>
            <a:lvl7pPr marL="3023829" indent="0">
              <a:buNone/>
              <a:defRPr sz="992"/>
            </a:lvl7pPr>
            <a:lvl8pPr marL="3527801" indent="0">
              <a:buNone/>
              <a:defRPr sz="992"/>
            </a:lvl8pPr>
            <a:lvl9pPr marL="4031772" indent="0">
              <a:buNone/>
              <a:defRPr sz="99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7A288-403A-C549-B31A-2CDE8B63024D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093437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4031" y="302737"/>
            <a:ext cx="9072563" cy="12599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4031" y="1763925"/>
            <a:ext cx="9072563" cy="49890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04031" y="7006699"/>
            <a:ext cx="2352146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44214" y="7006699"/>
            <a:ext cx="3192198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24448" y="7006699"/>
            <a:ext cx="2352146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398846-027C-9547-944B-264580DE8EF3}" type="slidenum">
              <a:rPr lang="en-US" altLang="en-US" smtClean="0"/>
              <a:pPr/>
              <a:t>‹#›</a:t>
            </a:fld>
            <a:endParaRPr lang="en-US" altLang="en-US"/>
          </a:p>
        </p:txBody>
      </p:sp>
      <p:pic>
        <p:nvPicPr>
          <p:cNvPr id="7" name="Picture 4" descr="C:\Users\Chris\University\Teaching\cs221\WWW\slides\img\stanford.png"/>
          <p:cNvPicPr>
            <a:picLocks noChangeAspect="1" noChangeArrowheads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045195" y="6526582"/>
            <a:ext cx="1001064" cy="99873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156230" y="7152555"/>
            <a:ext cx="3418052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>
                    <a:lumMod val="65000"/>
                  </a:schemeClr>
                </a:solidFill>
                <a:latin typeface="+mj-lt"/>
              </a:rPr>
              <a:t>Piech, CS106A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,</a:t>
            </a:r>
            <a:r>
              <a:rPr lang="en-US" baseline="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 Stanford University</a:t>
            </a:r>
            <a:endParaRPr lang="en-US" dirty="0">
              <a:solidFill>
                <a:schemeClr val="bg1">
                  <a:lumMod val="6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408674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p:txStyles>
    <p:titleStyle>
      <a:lvl1pPr algn="ctr" defTabSz="503972" rtl="0" eaLnBrk="1" latinLnBrk="0" hangingPunct="1">
        <a:spcBef>
          <a:spcPct val="0"/>
        </a:spcBef>
        <a:buNone/>
        <a:defRPr sz="485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77979" indent="-377979" algn="l" defTabSz="503972" rtl="0" eaLnBrk="1" latinLnBrk="0" hangingPunct="1">
        <a:spcBef>
          <a:spcPct val="20000"/>
        </a:spcBef>
        <a:buFont typeface="Arial"/>
        <a:buChar char="•"/>
        <a:defRPr sz="3527" kern="1200">
          <a:solidFill>
            <a:schemeClr val="tx1"/>
          </a:solidFill>
          <a:latin typeface="+mn-lt"/>
          <a:ea typeface="+mn-ea"/>
          <a:cs typeface="+mn-cs"/>
        </a:defRPr>
      </a:lvl1pPr>
      <a:lvl2pPr marL="818954" indent="-314982" algn="l" defTabSz="503972" rtl="0" eaLnBrk="1" latinLnBrk="0" hangingPunct="1">
        <a:spcBef>
          <a:spcPct val="20000"/>
        </a:spcBef>
        <a:buFont typeface="Arial"/>
        <a:buChar char="–"/>
        <a:defRPr sz="3086" kern="1200">
          <a:solidFill>
            <a:schemeClr val="tx1"/>
          </a:solidFill>
          <a:latin typeface="+mn-lt"/>
          <a:ea typeface="+mn-ea"/>
          <a:cs typeface="+mn-cs"/>
        </a:defRPr>
      </a:lvl2pPr>
      <a:lvl3pPr marL="1259929" indent="-251986" algn="l" defTabSz="503972" rtl="0" eaLnBrk="1" latinLnBrk="0" hangingPunct="1">
        <a:spcBef>
          <a:spcPct val="20000"/>
        </a:spcBef>
        <a:buFont typeface="Arial"/>
        <a:buChar char="•"/>
        <a:defRPr sz="2646" kern="1200">
          <a:solidFill>
            <a:schemeClr val="tx1"/>
          </a:solidFill>
          <a:latin typeface="+mn-lt"/>
          <a:ea typeface="+mn-ea"/>
          <a:cs typeface="+mn-cs"/>
        </a:defRPr>
      </a:lvl3pPr>
      <a:lvl4pPr marL="1763900" indent="-251986" algn="l" defTabSz="503972" rtl="0" eaLnBrk="1" latinLnBrk="0" hangingPunct="1">
        <a:spcBef>
          <a:spcPct val="20000"/>
        </a:spcBef>
        <a:buFont typeface="Arial"/>
        <a:buChar char="–"/>
        <a:defRPr sz="2205" kern="1200">
          <a:solidFill>
            <a:schemeClr val="tx1"/>
          </a:solidFill>
          <a:latin typeface="+mn-lt"/>
          <a:ea typeface="+mn-ea"/>
          <a:cs typeface="+mn-cs"/>
        </a:defRPr>
      </a:lvl4pPr>
      <a:lvl5pPr marL="2267872" indent="-251986" algn="l" defTabSz="503972" rtl="0" eaLnBrk="1" latinLnBrk="0" hangingPunct="1">
        <a:spcBef>
          <a:spcPct val="20000"/>
        </a:spcBef>
        <a:buFont typeface="Arial"/>
        <a:buChar char="»"/>
        <a:defRPr sz="2205" kern="1200">
          <a:solidFill>
            <a:schemeClr val="tx1"/>
          </a:solidFill>
          <a:latin typeface="+mn-lt"/>
          <a:ea typeface="+mn-ea"/>
          <a:cs typeface="+mn-cs"/>
        </a:defRPr>
      </a:lvl5pPr>
      <a:lvl6pPr marL="2771844" indent="-251986" algn="l" defTabSz="503972" rtl="0" eaLnBrk="1" latinLnBrk="0" hangingPunct="1">
        <a:spcBef>
          <a:spcPct val="20000"/>
        </a:spcBef>
        <a:buFont typeface="Arial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6pPr>
      <a:lvl7pPr marL="3275815" indent="-251986" algn="l" defTabSz="503972" rtl="0" eaLnBrk="1" latinLnBrk="0" hangingPunct="1">
        <a:spcBef>
          <a:spcPct val="20000"/>
        </a:spcBef>
        <a:buFont typeface="Arial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7pPr>
      <a:lvl8pPr marL="3779787" indent="-251986" algn="l" defTabSz="503972" rtl="0" eaLnBrk="1" latinLnBrk="0" hangingPunct="1">
        <a:spcBef>
          <a:spcPct val="20000"/>
        </a:spcBef>
        <a:buFont typeface="Arial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8pPr>
      <a:lvl9pPr marL="4283758" indent="-251986" algn="l" defTabSz="503972" rtl="0" eaLnBrk="1" latinLnBrk="0" hangingPunct="1">
        <a:spcBef>
          <a:spcPct val="20000"/>
        </a:spcBef>
        <a:buFont typeface="Arial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72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943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915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886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858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829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801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772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jpeg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9.tif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8.tif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4" Type="http://schemas.openxmlformats.org/officeDocument/2006/relationships/image" Target="../media/image13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0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5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8.tiff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Relationship Id="rId3" Type="http://schemas.openxmlformats.org/officeDocument/2006/relationships/hyperlink" Target="https://www.youtube.com/watch?v=0hUHDIOazIU" TargetMode="Externa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98488" y="-33211"/>
            <a:ext cx="13498463" cy="7592886"/>
          </a:xfrm>
          <a:prstGeom prst="rect">
            <a:avLst/>
          </a:prstGeom>
        </p:spPr>
      </p:pic>
      <p:sp>
        <p:nvSpPr>
          <p:cNvPr id="40961" name="Text Box 1"/>
          <p:cNvSpPr txBox="1">
            <a:spLocks noChangeArrowheads="1"/>
          </p:cNvSpPr>
          <p:nvPr/>
        </p:nvSpPr>
        <p:spPr bwMode="auto">
          <a:xfrm>
            <a:off x="503238" y="301625"/>
            <a:ext cx="9070975" cy="5851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8063" rIns="0" bIns="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endParaRPr lang="en-US" altLang="en-US" sz="3200" dirty="0">
              <a:latin typeface="DejaVu Serif" charset="0"/>
            </a:endParaRPr>
          </a:p>
        </p:txBody>
      </p:sp>
      <p:pic>
        <p:nvPicPr>
          <p:cNvPr id="8" name="Picture 4" descr="C:\Users\Chris\University\Teaching\cs221\WWW\slides\img\stanford.pn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91200" y="304800"/>
            <a:ext cx="2383383" cy="2378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990600" y="4038600"/>
            <a:ext cx="7391399" cy="2133601"/>
          </a:xfrm>
          <a:prstGeom prst="rect">
            <a:avLst/>
          </a:prstGeom>
          <a:solidFill>
            <a:schemeClr val="accent1">
              <a:lumMod val="20000"/>
              <a:lumOff val="80000"/>
              <a:alpha val="60000"/>
            </a:schemeClr>
          </a:solidFill>
          <a:ln w="38100" cap="flat" cmpd="sng" algn="ctr">
            <a:solidFill>
              <a:srgbClr val="0000FF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Strings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6845573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idx="1"/>
          </p:nvPr>
        </p:nvSpPr>
        <p:spPr>
          <a:xfrm>
            <a:off x="503238" y="960437"/>
            <a:ext cx="9070975" cy="4384675"/>
          </a:xfrm>
          <a:ln/>
        </p:spPr>
        <p:txBody>
          <a:bodyPr>
            <a:normAutofit/>
          </a:bodyPr>
          <a:lstStyle/>
          <a:p>
            <a:pPr marL="431800" indent="-323850">
              <a:lnSpc>
                <a:spcPct val="83000"/>
              </a:lnSpc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US" altLang="en-US" sz="2800" dirty="0">
              <a:latin typeface="Courier" charset="0"/>
              <a:ea typeface="Courier" charset="0"/>
              <a:cs typeface="Courier" charset="0"/>
            </a:endParaRPr>
          </a:p>
          <a:p>
            <a:pPr marL="431800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dirty="0"/>
              <a:t>The </a:t>
            </a:r>
            <a:r>
              <a:rPr lang="en-US" altLang="en-US" b="1" i="1" dirty="0" err="1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string</a:t>
            </a:r>
            <a:r>
              <a:rPr lang="en-US" altLang="en-US" dirty="0" err="1">
                <a:latin typeface="Courier" charset="0"/>
                <a:ea typeface="Courier" charset="0"/>
                <a:cs typeface="Courier" charset="0"/>
              </a:rPr>
              <a:t>.length</a:t>
            </a:r>
            <a:r>
              <a:rPr lang="en-US" altLang="en-US" dirty="0">
                <a:latin typeface="Courier" charset="0"/>
                <a:ea typeface="Courier" charset="0"/>
                <a:cs typeface="Courier" charset="0"/>
              </a:rPr>
              <a:t>()</a:t>
            </a:r>
            <a:r>
              <a:rPr lang="en-US" altLang="en-US" dirty="0"/>
              <a:t> method returns the number of characters in the string. This is one larger than the last valid index in the string.</a:t>
            </a:r>
          </a:p>
          <a:p>
            <a:pPr marL="431800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dirty="0"/>
              <a:t>the </a:t>
            </a:r>
            <a:r>
              <a:rPr lang="en-US" altLang="en-US" b="1" i="1" dirty="0" err="1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string</a:t>
            </a:r>
            <a:r>
              <a:rPr lang="en-US" altLang="en-US" dirty="0" err="1">
                <a:latin typeface="Courier" charset="0"/>
                <a:ea typeface="Courier" charset="0"/>
                <a:cs typeface="Courier" charset="0"/>
              </a:rPr>
              <a:t>.charAt</a:t>
            </a:r>
            <a:r>
              <a:rPr lang="en-US" altLang="en-US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altLang="en-US" i="1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altLang="en-US" dirty="0">
                <a:latin typeface="Courier" charset="0"/>
                <a:ea typeface="Courier" charset="0"/>
                <a:cs typeface="Courier" charset="0"/>
              </a:rPr>
              <a:t>)</a:t>
            </a:r>
            <a:r>
              <a:rPr lang="en-US" altLang="en-US" dirty="0"/>
              <a:t> method returns the character at a given index.</a:t>
            </a:r>
          </a:p>
        </p:txBody>
      </p:sp>
      <p:sp>
        <p:nvSpPr>
          <p:cNvPr id="12291" name="Rectangle 3"/>
          <p:cNvSpPr>
            <a:spLocks noChangeArrowheads="1"/>
          </p:cNvSpPr>
          <p:nvPr/>
        </p:nvSpPr>
        <p:spPr bwMode="auto">
          <a:xfrm>
            <a:off x="2743200" y="5881687"/>
            <a:ext cx="647700" cy="6477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70056" rIns="108000" bIns="63000" anchor="ctr"/>
          <a:lstStyle/>
          <a:p>
            <a:pPr algn="ctr">
              <a:lnSpc>
                <a:spcPct val="98000"/>
              </a:lnSpc>
            </a:pPr>
            <a:r>
              <a:rPr lang="en-US" altLang="en-US" sz="2800">
                <a:solidFill>
                  <a:srgbClr val="000000"/>
                </a:solidFill>
                <a:latin typeface="DejaVu Serif" charset="0"/>
                <a:ea typeface="Droid Sans Fallback" charset="0"/>
                <a:cs typeface="Droid Sans Fallback" charset="0"/>
              </a:rPr>
              <a:t>H</a:t>
            </a:r>
          </a:p>
        </p:txBody>
      </p:sp>
      <p:sp>
        <p:nvSpPr>
          <p:cNvPr id="12292" name="Rectangle 4"/>
          <p:cNvSpPr>
            <a:spLocks noChangeArrowheads="1"/>
          </p:cNvSpPr>
          <p:nvPr/>
        </p:nvSpPr>
        <p:spPr bwMode="auto">
          <a:xfrm>
            <a:off x="3390900" y="5881687"/>
            <a:ext cx="647700" cy="6477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70056" rIns="108000" bIns="63000" anchor="ctr"/>
          <a:lstStyle/>
          <a:p>
            <a:pPr algn="ctr">
              <a:lnSpc>
                <a:spcPct val="98000"/>
              </a:lnSpc>
            </a:pPr>
            <a:r>
              <a:rPr lang="en-US" altLang="en-US" sz="2800">
                <a:solidFill>
                  <a:srgbClr val="000000"/>
                </a:solidFill>
                <a:latin typeface="DejaVu Serif" charset="0"/>
                <a:ea typeface="Droid Sans Fallback" charset="0"/>
                <a:cs typeface="Droid Sans Fallback" charset="0"/>
              </a:rPr>
              <a:t>i</a:t>
            </a:r>
          </a:p>
        </p:txBody>
      </p:sp>
      <p:sp>
        <p:nvSpPr>
          <p:cNvPr id="12293" name="Rectangle 5"/>
          <p:cNvSpPr>
            <a:spLocks noChangeArrowheads="1"/>
          </p:cNvSpPr>
          <p:nvPr/>
        </p:nvSpPr>
        <p:spPr bwMode="auto">
          <a:xfrm>
            <a:off x="4038600" y="5881687"/>
            <a:ext cx="647700" cy="6477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70056" rIns="108000" bIns="63000" anchor="ctr"/>
          <a:lstStyle/>
          <a:p>
            <a:pPr algn="ctr">
              <a:lnSpc>
                <a:spcPct val="98000"/>
              </a:lnSpc>
            </a:pPr>
            <a:r>
              <a:rPr lang="en-US" altLang="en-US" sz="2800">
                <a:solidFill>
                  <a:srgbClr val="000000"/>
                </a:solidFill>
                <a:latin typeface="DejaVu Serif" charset="0"/>
                <a:ea typeface="Droid Sans Fallback" charset="0"/>
                <a:cs typeface="Droid Sans Fallback" charset="0"/>
              </a:rPr>
              <a:t> </a:t>
            </a:r>
          </a:p>
        </p:txBody>
      </p:sp>
      <p:sp>
        <p:nvSpPr>
          <p:cNvPr id="12294" name="Rectangle 6"/>
          <p:cNvSpPr>
            <a:spLocks noChangeArrowheads="1"/>
          </p:cNvSpPr>
          <p:nvPr/>
        </p:nvSpPr>
        <p:spPr bwMode="auto">
          <a:xfrm>
            <a:off x="4686300" y="5881687"/>
            <a:ext cx="647700" cy="6477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70056" rIns="108000" bIns="63000" anchor="ctr"/>
          <a:lstStyle/>
          <a:p>
            <a:pPr algn="ctr">
              <a:lnSpc>
                <a:spcPct val="98000"/>
              </a:lnSpc>
            </a:pPr>
            <a:r>
              <a:rPr lang="en-US" altLang="en-US" sz="2800" dirty="0">
                <a:solidFill>
                  <a:srgbClr val="000000"/>
                </a:solidFill>
                <a:latin typeface="DejaVu Serif" charset="0"/>
                <a:ea typeface="Droid Sans Fallback" charset="0"/>
                <a:cs typeface="Droid Sans Fallback" charset="0"/>
              </a:rPr>
              <a:t>m</a:t>
            </a:r>
          </a:p>
        </p:txBody>
      </p:sp>
      <p:sp>
        <p:nvSpPr>
          <p:cNvPr id="12295" name="Rectangle 7"/>
          <p:cNvSpPr>
            <a:spLocks noChangeArrowheads="1"/>
          </p:cNvSpPr>
          <p:nvPr/>
        </p:nvSpPr>
        <p:spPr bwMode="auto">
          <a:xfrm>
            <a:off x="5334000" y="5881687"/>
            <a:ext cx="647700" cy="6477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70056" rIns="108000" bIns="63000" anchor="ctr"/>
          <a:lstStyle/>
          <a:p>
            <a:pPr algn="ctr">
              <a:lnSpc>
                <a:spcPct val="98000"/>
              </a:lnSpc>
            </a:pPr>
            <a:r>
              <a:rPr lang="en-US" altLang="en-US" sz="2800">
                <a:solidFill>
                  <a:srgbClr val="000000"/>
                </a:solidFill>
                <a:latin typeface="DejaVu Serif" charset="0"/>
                <a:ea typeface="Droid Sans Fallback" charset="0"/>
                <a:cs typeface="Droid Sans Fallback" charset="0"/>
              </a:rPr>
              <a:t>o</a:t>
            </a:r>
          </a:p>
        </p:txBody>
      </p:sp>
      <p:sp>
        <p:nvSpPr>
          <p:cNvPr id="12296" name="Rectangle 8"/>
          <p:cNvSpPr>
            <a:spLocks noChangeArrowheads="1"/>
          </p:cNvSpPr>
          <p:nvPr/>
        </p:nvSpPr>
        <p:spPr bwMode="auto">
          <a:xfrm>
            <a:off x="5981700" y="5881687"/>
            <a:ext cx="647700" cy="6477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70056" rIns="108000" bIns="63000" anchor="ctr"/>
          <a:lstStyle/>
          <a:p>
            <a:pPr algn="ctr">
              <a:lnSpc>
                <a:spcPct val="98000"/>
              </a:lnSpc>
            </a:pPr>
            <a:r>
              <a:rPr lang="en-US" altLang="en-US" sz="2800">
                <a:solidFill>
                  <a:srgbClr val="000000"/>
                </a:solidFill>
                <a:latin typeface="DejaVu Serif" charset="0"/>
                <a:ea typeface="Droid Sans Fallback" charset="0"/>
                <a:cs typeface="Droid Sans Fallback" charset="0"/>
              </a:rPr>
              <a:t>m</a:t>
            </a:r>
          </a:p>
        </p:txBody>
      </p:sp>
      <p:sp>
        <p:nvSpPr>
          <p:cNvPr id="12297" name="Text Box 9"/>
          <p:cNvSpPr txBox="1">
            <a:spLocks noChangeArrowheads="1"/>
          </p:cNvSpPr>
          <p:nvPr/>
        </p:nvSpPr>
        <p:spPr bwMode="auto">
          <a:xfrm>
            <a:off x="2743200" y="6529387"/>
            <a:ext cx="64770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69695" rIns="90000" bIns="45000"/>
          <a:lstStyle/>
          <a:p>
            <a:pPr algn="ctr"/>
            <a:r>
              <a:rPr lang="en-US" altLang="en-US" sz="2800">
                <a:solidFill>
                  <a:srgbClr val="000000"/>
                </a:solidFill>
                <a:ea typeface="Droid Sans Fallback" charset="0"/>
                <a:cs typeface="Droid Sans Fallback" charset="0"/>
              </a:rPr>
              <a:t>0</a:t>
            </a:r>
          </a:p>
        </p:txBody>
      </p:sp>
      <p:sp>
        <p:nvSpPr>
          <p:cNvPr id="12298" name="Text Box 10"/>
          <p:cNvSpPr txBox="1">
            <a:spLocks noChangeArrowheads="1"/>
          </p:cNvSpPr>
          <p:nvPr/>
        </p:nvSpPr>
        <p:spPr bwMode="auto">
          <a:xfrm>
            <a:off x="3390900" y="6529387"/>
            <a:ext cx="64770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69695" rIns="90000" bIns="45000"/>
          <a:lstStyle/>
          <a:p>
            <a:pPr algn="ctr"/>
            <a:r>
              <a:rPr lang="en-US" altLang="en-US" sz="2800">
                <a:solidFill>
                  <a:srgbClr val="000000"/>
                </a:solidFill>
                <a:ea typeface="Droid Sans Fallback" charset="0"/>
                <a:cs typeface="Droid Sans Fallback" charset="0"/>
              </a:rPr>
              <a:t>1</a:t>
            </a:r>
          </a:p>
        </p:txBody>
      </p:sp>
      <p:sp>
        <p:nvSpPr>
          <p:cNvPr id="12299" name="Text Box 11"/>
          <p:cNvSpPr txBox="1">
            <a:spLocks noChangeArrowheads="1"/>
          </p:cNvSpPr>
          <p:nvPr/>
        </p:nvSpPr>
        <p:spPr bwMode="auto">
          <a:xfrm>
            <a:off x="4038600" y="6529387"/>
            <a:ext cx="64770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69695" rIns="90000" bIns="45000"/>
          <a:lstStyle/>
          <a:p>
            <a:pPr algn="ctr"/>
            <a:r>
              <a:rPr lang="en-US" altLang="en-US" sz="2800">
                <a:solidFill>
                  <a:srgbClr val="000000"/>
                </a:solidFill>
                <a:ea typeface="Droid Sans Fallback" charset="0"/>
                <a:cs typeface="Droid Sans Fallback" charset="0"/>
              </a:rPr>
              <a:t>2</a:t>
            </a:r>
          </a:p>
        </p:txBody>
      </p:sp>
      <p:sp>
        <p:nvSpPr>
          <p:cNvPr id="12300" name="Text Box 12"/>
          <p:cNvSpPr txBox="1">
            <a:spLocks noChangeArrowheads="1"/>
          </p:cNvSpPr>
          <p:nvPr/>
        </p:nvSpPr>
        <p:spPr bwMode="auto">
          <a:xfrm>
            <a:off x="4686300" y="6529387"/>
            <a:ext cx="64770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69695" rIns="90000" bIns="45000"/>
          <a:lstStyle/>
          <a:p>
            <a:pPr algn="ctr"/>
            <a:r>
              <a:rPr lang="en-US" altLang="en-US" sz="2800">
                <a:solidFill>
                  <a:srgbClr val="000000"/>
                </a:solidFill>
                <a:ea typeface="Droid Sans Fallback" charset="0"/>
                <a:cs typeface="Droid Sans Fallback" charset="0"/>
              </a:rPr>
              <a:t>3</a:t>
            </a:r>
          </a:p>
        </p:txBody>
      </p:sp>
      <p:sp>
        <p:nvSpPr>
          <p:cNvPr id="12301" name="Text Box 13"/>
          <p:cNvSpPr txBox="1">
            <a:spLocks noChangeArrowheads="1"/>
          </p:cNvSpPr>
          <p:nvPr/>
        </p:nvSpPr>
        <p:spPr bwMode="auto">
          <a:xfrm>
            <a:off x="5334000" y="6529387"/>
            <a:ext cx="64770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69695" rIns="90000" bIns="45000"/>
          <a:lstStyle/>
          <a:p>
            <a:pPr algn="ctr"/>
            <a:r>
              <a:rPr lang="en-US" altLang="en-US" sz="2800">
                <a:solidFill>
                  <a:srgbClr val="000000"/>
                </a:solidFill>
                <a:ea typeface="Droid Sans Fallback" charset="0"/>
                <a:cs typeface="Droid Sans Fallback" charset="0"/>
              </a:rPr>
              <a:t>4</a:t>
            </a:r>
          </a:p>
        </p:txBody>
      </p:sp>
      <p:sp>
        <p:nvSpPr>
          <p:cNvPr id="12302" name="Text Box 14"/>
          <p:cNvSpPr txBox="1">
            <a:spLocks noChangeArrowheads="1"/>
          </p:cNvSpPr>
          <p:nvPr/>
        </p:nvSpPr>
        <p:spPr bwMode="auto">
          <a:xfrm>
            <a:off x="5981700" y="6529387"/>
            <a:ext cx="64770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69695" rIns="90000" bIns="45000"/>
          <a:lstStyle/>
          <a:p>
            <a:pPr algn="ctr"/>
            <a:r>
              <a:rPr lang="en-US" altLang="en-US" sz="2800">
                <a:solidFill>
                  <a:srgbClr val="000000"/>
                </a:solidFill>
                <a:ea typeface="Droid Sans Fallback" charset="0"/>
                <a:cs typeface="Droid Sans Fallback" charset="0"/>
              </a:rPr>
              <a:t>5</a:t>
            </a:r>
          </a:p>
        </p:txBody>
      </p:sp>
      <p:sp>
        <p:nvSpPr>
          <p:cNvPr id="12303" name="Text Box 15"/>
          <p:cNvSpPr txBox="1">
            <a:spLocks noChangeArrowheads="1"/>
          </p:cNvSpPr>
          <p:nvPr/>
        </p:nvSpPr>
        <p:spPr bwMode="auto">
          <a:xfrm>
            <a:off x="7015163" y="6065837"/>
            <a:ext cx="1371600" cy="34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60876" rIns="90000" bIns="45000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/>
            <a:r>
              <a:rPr lang="en-US" altLang="en-US" i="1"/>
              <a:t>(length 6)</a:t>
            </a:r>
          </a:p>
        </p:txBody>
      </p:sp>
      <p:sp>
        <p:nvSpPr>
          <p:cNvPr id="18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String Methods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12597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String Methods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FADD77B4-EE04-C34A-8D96-61A51F545D7D}"/>
              </a:ext>
            </a:extLst>
          </p:cNvPr>
          <p:cNvSpPr/>
          <p:nvPr/>
        </p:nvSpPr>
        <p:spPr>
          <a:xfrm>
            <a:off x="519622" y="1250478"/>
            <a:ext cx="7865253" cy="44721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325438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</a:t>
            </a: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void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run() {</a:t>
            </a:r>
            <a:endParaRPr lang="en-US" dirty="0">
              <a:solidFill>
                <a:srgbClr val="931A68"/>
              </a:solidFill>
              <a:latin typeface="Monaco" pitchFamily="2" charset="77"/>
            </a:endParaRPr>
          </a:p>
          <a:p>
            <a:pPr>
              <a:tabLst>
                <a:tab pos="325438" algn="l"/>
              </a:tabLst>
            </a:pPr>
            <a:r>
              <a:rPr lang="en-US" dirty="0">
                <a:latin typeface="Monaco" pitchFamily="2" charset="77"/>
              </a:rPr>
              <a:t> 	String </a:t>
            </a:r>
            <a:r>
              <a:rPr lang="en-US" dirty="0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>
                <a:latin typeface="Monaco" pitchFamily="2" charset="77"/>
              </a:rPr>
              <a:t> = </a:t>
            </a:r>
            <a:r>
              <a:rPr lang="en-US" dirty="0">
                <a:solidFill>
                  <a:srgbClr val="3933FF"/>
                </a:solidFill>
                <a:latin typeface="Monaco" pitchFamily="2" charset="77"/>
              </a:rPr>
              <a:t>"Hi mom"</a:t>
            </a:r>
            <a:r>
              <a:rPr lang="en-US" dirty="0">
                <a:latin typeface="Monaco" pitchFamily="2" charset="77"/>
              </a:rPr>
              <a:t>;</a:t>
            </a:r>
          </a:p>
          <a:p>
            <a:pPr>
              <a:tabLst>
                <a:tab pos="325438" algn="l"/>
              </a:tabLst>
            </a:pPr>
            <a:endParaRPr lang="en-US" dirty="0">
              <a:latin typeface="Monaco" pitchFamily="2" charset="77"/>
            </a:endParaRPr>
          </a:p>
          <a:p>
            <a:pPr>
              <a:tabLst>
                <a:tab pos="325438" algn="l"/>
              </a:tabLst>
            </a:pP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	// example of length method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	</a:t>
            </a:r>
            <a:r>
              <a:rPr lang="en-US" dirty="0" err="1">
                <a:solidFill>
                  <a:srgbClr val="931A68"/>
                </a:solidFill>
                <a:latin typeface="Monaco" pitchFamily="2" charset="77"/>
              </a:rPr>
              <a:t>int</a:t>
            </a:r>
            <a:r>
              <a:rPr lang="en-US" dirty="0">
                <a:latin typeface="Monaco" pitchFamily="2" charset="77"/>
              </a:rPr>
              <a:t> </a:t>
            </a:r>
            <a:r>
              <a:rPr lang="en-US" dirty="0">
                <a:solidFill>
                  <a:srgbClr val="7E504F"/>
                </a:solidFill>
                <a:latin typeface="Monaco" pitchFamily="2" charset="77"/>
              </a:rPr>
              <a:t>length</a:t>
            </a:r>
            <a:r>
              <a:rPr lang="en-US" dirty="0">
                <a:latin typeface="Monaco" pitchFamily="2" charset="77"/>
              </a:rPr>
              <a:t> =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 err="1">
                <a:latin typeface="Monaco" pitchFamily="2" charset="77"/>
              </a:rPr>
              <a:t>.length</a:t>
            </a:r>
            <a:r>
              <a:rPr lang="en-US" dirty="0">
                <a:latin typeface="Monaco" pitchFamily="2" charset="77"/>
              </a:rPr>
              <a:t>();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	</a:t>
            </a:r>
            <a:r>
              <a:rPr lang="en-US" dirty="0" err="1">
                <a:latin typeface="Monaco" pitchFamily="2" charset="77"/>
              </a:rPr>
              <a:t>println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>
                <a:solidFill>
                  <a:srgbClr val="7E504F"/>
                </a:solidFill>
                <a:latin typeface="Monaco" pitchFamily="2" charset="77"/>
              </a:rPr>
              <a:t>length</a:t>
            </a:r>
            <a:r>
              <a:rPr lang="en-US" dirty="0">
                <a:latin typeface="Monaco" pitchFamily="2" charset="77"/>
              </a:rPr>
              <a:t>); </a:t>
            </a: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// prints 6</a:t>
            </a:r>
          </a:p>
          <a:p>
            <a:pPr>
              <a:tabLst>
                <a:tab pos="325438" algn="l"/>
                <a:tab pos="736600" algn="l"/>
              </a:tabLst>
            </a:pPr>
            <a:endParaRPr lang="en-US" dirty="0">
              <a:latin typeface="Monaco" pitchFamily="2" charset="77"/>
            </a:endParaRP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	// example of </a:t>
            </a:r>
            <a:r>
              <a:rPr lang="en-US" dirty="0" err="1">
                <a:solidFill>
                  <a:srgbClr val="4E9072"/>
                </a:solidFill>
                <a:latin typeface="Monaco" pitchFamily="2" charset="77"/>
              </a:rPr>
              <a:t>getCharAt</a:t>
            </a:r>
            <a:endParaRPr lang="en-US" dirty="0">
              <a:solidFill>
                <a:srgbClr val="4E9072"/>
              </a:solidFill>
              <a:latin typeface="Monaco" pitchFamily="2" charset="77"/>
            </a:endParaRP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	char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</a:t>
            </a:r>
            <a:r>
              <a:rPr lang="en-US" dirty="0">
                <a:solidFill>
                  <a:srgbClr val="7E504F"/>
                </a:solidFill>
                <a:latin typeface="Monaco" pitchFamily="2" charset="77"/>
              </a:rPr>
              <a:t>first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=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 err="1">
                <a:solidFill>
                  <a:srgbClr val="000000"/>
                </a:solidFill>
                <a:latin typeface="Monaco" pitchFamily="2" charset="77"/>
              </a:rPr>
              <a:t>.charAt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(0);</a:t>
            </a:r>
            <a:endParaRPr lang="en-US" dirty="0">
              <a:solidFill>
                <a:srgbClr val="7E504F"/>
              </a:solidFill>
              <a:latin typeface="Monaco" pitchFamily="2" charset="77"/>
            </a:endParaRP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	</a:t>
            </a:r>
            <a:r>
              <a:rPr lang="en-US" dirty="0" err="1">
                <a:latin typeface="Monaco" pitchFamily="2" charset="77"/>
              </a:rPr>
              <a:t>println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>
                <a:solidFill>
                  <a:srgbClr val="7E504F"/>
                </a:solidFill>
                <a:latin typeface="Monaco" pitchFamily="2" charset="77"/>
              </a:rPr>
              <a:t>first</a:t>
            </a:r>
            <a:r>
              <a:rPr lang="en-US" dirty="0">
                <a:latin typeface="Monaco" pitchFamily="2" charset="77"/>
              </a:rPr>
              <a:t>); </a:t>
            </a: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// prints ‘H’</a:t>
            </a:r>
          </a:p>
          <a:p>
            <a:pPr>
              <a:tabLst>
                <a:tab pos="325438" algn="l"/>
                <a:tab pos="736600" algn="l"/>
              </a:tabLst>
            </a:pPr>
            <a:endParaRPr lang="en-US" dirty="0">
              <a:latin typeface="Monaco" pitchFamily="2" charset="77"/>
            </a:endParaRP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	// loop that prints letters one-by-one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	for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solidFill>
                  <a:srgbClr val="931A68"/>
                </a:solidFill>
                <a:latin typeface="Monaco" pitchFamily="2" charset="77"/>
              </a:rPr>
              <a:t>int</a:t>
            </a:r>
            <a:r>
              <a:rPr lang="en-US" dirty="0">
                <a:latin typeface="Monaco" pitchFamily="2" charset="77"/>
              </a:rPr>
              <a:t>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i</a:t>
            </a:r>
            <a:r>
              <a:rPr lang="en-US" dirty="0">
                <a:latin typeface="Monaco" pitchFamily="2" charset="77"/>
              </a:rPr>
              <a:t> = 0;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i</a:t>
            </a:r>
            <a:r>
              <a:rPr lang="en-US" dirty="0">
                <a:latin typeface="Monaco" pitchFamily="2" charset="77"/>
              </a:rPr>
              <a:t> &lt;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 err="1">
                <a:latin typeface="Monaco" pitchFamily="2" charset="77"/>
              </a:rPr>
              <a:t>.length</a:t>
            </a:r>
            <a:r>
              <a:rPr lang="en-US" dirty="0">
                <a:latin typeface="Monaco" pitchFamily="2" charset="77"/>
              </a:rPr>
              <a:t>();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i</a:t>
            </a:r>
            <a:r>
              <a:rPr lang="en-US" dirty="0">
                <a:latin typeface="Monaco" pitchFamily="2" charset="77"/>
              </a:rPr>
              <a:t>++) {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		char</a:t>
            </a:r>
            <a:r>
              <a:rPr lang="en-US" dirty="0">
                <a:latin typeface="Monaco" pitchFamily="2" charset="77"/>
              </a:rPr>
              <a:t>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ch</a:t>
            </a:r>
            <a:r>
              <a:rPr lang="en-US" dirty="0">
                <a:latin typeface="Monaco" pitchFamily="2" charset="77"/>
              </a:rPr>
              <a:t> =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 err="1">
                <a:latin typeface="Monaco" pitchFamily="2" charset="77"/>
              </a:rPr>
              <a:t>.charAt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i</a:t>
            </a:r>
            <a:r>
              <a:rPr lang="en-US" dirty="0">
                <a:latin typeface="Monaco" pitchFamily="2" charset="77"/>
              </a:rPr>
              <a:t>);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		</a:t>
            </a:r>
            <a:r>
              <a:rPr lang="en-US" dirty="0" err="1">
                <a:latin typeface="Monaco" pitchFamily="2" charset="77"/>
              </a:rPr>
              <a:t>println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ch</a:t>
            </a:r>
            <a:r>
              <a:rPr lang="en-US" dirty="0">
                <a:latin typeface="Monaco" pitchFamily="2" charset="77"/>
              </a:rPr>
              <a:t>);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	}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}</a:t>
            </a:r>
            <a:endParaRPr lang="en-US" dirty="0">
              <a:effectLst/>
              <a:latin typeface="Monaco" pitchFamily="2" charset="77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xmlns="" id="{B1E640B4-4385-A444-B40A-1BBCDA11FA47}"/>
              </a:ext>
            </a:extLst>
          </p:cNvPr>
          <p:cNvSpPr/>
          <p:nvPr/>
        </p:nvSpPr>
        <p:spPr>
          <a:xfrm>
            <a:off x="189781" y="966159"/>
            <a:ext cx="6866627" cy="4779034"/>
          </a:xfrm>
          <a:prstGeom prst="roundRect">
            <a:avLst>
              <a:gd name="adj" fmla="val 2921"/>
            </a:avLst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06945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String Methods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FADD77B4-EE04-C34A-8D96-61A51F545D7D}"/>
              </a:ext>
            </a:extLst>
          </p:cNvPr>
          <p:cNvSpPr/>
          <p:nvPr/>
        </p:nvSpPr>
        <p:spPr>
          <a:xfrm>
            <a:off x="519622" y="1250478"/>
            <a:ext cx="7865253" cy="44721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325438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</a:t>
            </a: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void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run() {</a:t>
            </a:r>
            <a:endParaRPr lang="en-US" dirty="0">
              <a:solidFill>
                <a:srgbClr val="931A68"/>
              </a:solidFill>
              <a:latin typeface="Monaco" pitchFamily="2" charset="77"/>
            </a:endParaRPr>
          </a:p>
          <a:p>
            <a:pPr>
              <a:tabLst>
                <a:tab pos="325438" algn="l"/>
              </a:tabLst>
            </a:pPr>
            <a:r>
              <a:rPr lang="en-US" dirty="0">
                <a:latin typeface="Monaco" pitchFamily="2" charset="77"/>
              </a:rPr>
              <a:t> 	String </a:t>
            </a:r>
            <a:r>
              <a:rPr lang="en-US" dirty="0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>
                <a:latin typeface="Monaco" pitchFamily="2" charset="77"/>
              </a:rPr>
              <a:t> = </a:t>
            </a:r>
            <a:r>
              <a:rPr lang="en-US" dirty="0">
                <a:solidFill>
                  <a:srgbClr val="3933FF"/>
                </a:solidFill>
                <a:latin typeface="Monaco" pitchFamily="2" charset="77"/>
              </a:rPr>
              <a:t>"Hi mom"</a:t>
            </a:r>
            <a:r>
              <a:rPr lang="en-US" dirty="0">
                <a:latin typeface="Monaco" pitchFamily="2" charset="77"/>
              </a:rPr>
              <a:t>;</a:t>
            </a:r>
          </a:p>
          <a:p>
            <a:pPr>
              <a:tabLst>
                <a:tab pos="325438" algn="l"/>
              </a:tabLst>
            </a:pPr>
            <a:endParaRPr lang="en-US" dirty="0">
              <a:latin typeface="Monaco" pitchFamily="2" charset="77"/>
            </a:endParaRPr>
          </a:p>
          <a:p>
            <a:pPr>
              <a:tabLst>
                <a:tab pos="325438" algn="l"/>
              </a:tabLst>
            </a:pP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	// example of length method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	</a:t>
            </a:r>
            <a:r>
              <a:rPr lang="en-US" dirty="0" err="1">
                <a:solidFill>
                  <a:srgbClr val="931A68"/>
                </a:solidFill>
                <a:latin typeface="Monaco" pitchFamily="2" charset="77"/>
              </a:rPr>
              <a:t>int</a:t>
            </a:r>
            <a:r>
              <a:rPr lang="en-US" dirty="0">
                <a:latin typeface="Monaco" pitchFamily="2" charset="77"/>
              </a:rPr>
              <a:t> </a:t>
            </a:r>
            <a:r>
              <a:rPr lang="en-US" dirty="0">
                <a:solidFill>
                  <a:srgbClr val="7E504F"/>
                </a:solidFill>
                <a:latin typeface="Monaco" pitchFamily="2" charset="77"/>
              </a:rPr>
              <a:t>length</a:t>
            </a:r>
            <a:r>
              <a:rPr lang="en-US" dirty="0">
                <a:latin typeface="Monaco" pitchFamily="2" charset="77"/>
              </a:rPr>
              <a:t> =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 err="1">
                <a:latin typeface="Monaco" pitchFamily="2" charset="77"/>
              </a:rPr>
              <a:t>.length</a:t>
            </a:r>
            <a:r>
              <a:rPr lang="en-US" dirty="0">
                <a:latin typeface="Monaco" pitchFamily="2" charset="77"/>
              </a:rPr>
              <a:t>();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	</a:t>
            </a:r>
            <a:r>
              <a:rPr lang="en-US" dirty="0" err="1">
                <a:latin typeface="Monaco" pitchFamily="2" charset="77"/>
              </a:rPr>
              <a:t>println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>
                <a:solidFill>
                  <a:srgbClr val="7E504F"/>
                </a:solidFill>
                <a:latin typeface="Monaco" pitchFamily="2" charset="77"/>
              </a:rPr>
              <a:t>length</a:t>
            </a:r>
            <a:r>
              <a:rPr lang="en-US" dirty="0">
                <a:latin typeface="Monaco" pitchFamily="2" charset="77"/>
              </a:rPr>
              <a:t>); </a:t>
            </a: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// prints 6</a:t>
            </a:r>
          </a:p>
          <a:p>
            <a:pPr>
              <a:tabLst>
                <a:tab pos="325438" algn="l"/>
                <a:tab pos="736600" algn="l"/>
              </a:tabLst>
            </a:pPr>
            <a:endParaRPr lang="en-US" dirty="0">
              <a:latin typeface="Monaco" pitchFamily="2" charset="77"/>
            </a:endParaRP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	// example of </a:t>
            </a:r>
            <a:r>
              <a:rPr lang="en-US" dirty="0" err="1">
                <a:solidFill>
                  <a:srgbClr val="4E9072"/>
                </a:solidFill>
                <a:latin typeface="Monaco" pitchFamily="2" charset="77"/>
              </a:rPr>
              <a:t>getCharAt</a:t>
            </a:r>
            <a:endParaRPr lang="en-US" dirty="0">
              <a:solidFill>
                <a:srgbClr val="4E9072"/>
              </a:solidFill>
              <a:latin typeface="Monaco" pitchFamily="2" charset="77"/>
            </a:endParaRP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	char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</a:t>
            </a:r>
            <a:r>
              <a:rPr lang="en-US" dirty="0">
                <a:solidFill>
                  <a:srgbClr val="7E504F"/>
                </a:solidFill>
                <a:latin typeface="Monaco" pitchFamily="2" charset="77"/>
              </a:rPr>
              <a:t>first 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=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 err="1">
                <a:solidFill>
                  <a:srgbClr val="000000"/>
                </a:solidFill>
                <a:latin typeface="Monaco" pitchFamily="2" charset="77"/>
              </a:rPr>
              <a:t>.charAt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(0);</a:t>
            </a:r>
            <a:endParaRPr lang="en-US" dirty="0">
              <a:solidFill>
                <a:srgbClr val="7E504F"/>
              </a:solidFill>
              <a:latin typeface="Monaco" pitchFamily="2" charset="77"/>
            </a:endParaRP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	</a:t>
            </a:r>
            <a:r>
              <a:rPr lang="en-US" dirty="0" err="1">
                <a:latin typeface="Monaco" pitchFamily="2" charset="77"/>
              </a:rPr>
              <a:t>println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>
                <a:solidFill>
                  <a:srgbClr val="7E504F"/>
                </a:solidFill>
                <a:latin typeface="Monaco" pitchFamily="2" charset="77"/>
              </a:rPr>
              <a:t>first</a:t>
            </a:r>
            <a:r>
              <a:rPr lang="en-US" dirty="0">
                <a:latin typeface="Monaco" pitchFamily="2" charset="77"/>
              </a:rPr>
              <a:t>); </a:t>
            </a: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// prints ‘H’</a:t>
            </a:r>
          </a:p>
          <a:p>
            <a:pPr>
              <a:tabLst>
                <a:tab pos="325438" algn="l"/>
                <a:tab pos="736600" algn="l"/>
              </a:tabLst>
            </a:pPr>
            <a:endParaRPr lang="en-US" dirty="0">
              <a:latin typeface="Monaco" pitchFamily="2" charset="77"/>
            </a:endParaRP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	// loop that prints letters one-by-one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	for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solidFill>
                  <a:srgbClr val="931A68"/>
                </a:solidFill>
                <a:latin typeface="Monaco" pitchFamily="2" charset="77"/>
              </a:rPr>
              <a:t>int</a:t>
            </a:r>
            <a:r>
              <a:rPr lang="en-US" dirty="0">
                <a:latin typeface="Monaco" pitchFamily="2" charset="77"/>
              </a:rPr>
              <a:t>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i</a:t>
            </a:r>
            <a:r>
              <a:rPr lang="en-US" dirty="0">
                <a:latin typeface="Monaco" pitchFamily="2" charset="77"/>
              </a:rPr>
              <a:t> = 0;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i</a:t>
            </a:r>
            <a:r>
              <a:rPr lang="en-US" dirty="0">
                <a:latin typeface="Monaco" pitchFamily="2" charset="77"/>
              </a:rPr>
              <a:t> &lt;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 err="1">
                <a:latin typeface="Monaco" pitchFamily="2" charset="77"/>
              </a:rPr>
              <a:t>.length</a:t>
            </a:r>
            <a:r>
              <a:rPr lang="en-US" dirty="0">
                <a:latin typeface="Monaco" pitchFamily="2" charset="77"/>
              </a:rPr>
              <a:t>();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i</a:t>
            </a:r>
            <a:r>
              <a:rPr lang="en-US" dirty="0">
                <a:latin typeface="Monaco" pitchFamily="2" charset="77"/>
              </a:rPr>
              <a:t>++) {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		char</a:t>
            </a:r>
            <a:r>
              <a:rPr lang="en-US" dirty="0">
                <a:latin typeface="Monaco" pitchFamily="2" charset="77"/>
              </a:rPr>
              <a:t>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ch</a:t>
            </a:r>
            <a:r>
              <a:rPr lang="en-US" dirty="0">
                <a:latin typeface="Monaco" pitchFamily="2" charset="77"/>
              </a:rPr>
              <a:t> =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 err="1">
                <a:latin typeface="Monaco" pitchFamily="2" charset="77"/>
              </a:rPr>
              <a:t>.charAt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i</a:t>
            </a:r>
            <a:r>
              <a:rPr lang="en-US" dirty="0">
                <a:latin typeface="Monaco" pitchFamily="2" charset="77"/>
              </a:rPr>
              <a:t>);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		</a:t>
            </a:r>
            <a:r>
              <a:rPr lang="en-US" dirty="0" err="1">
                <a:latin typeface="Monaco" pitchFamily="2" charset="77"/>
              </a:rPr>
              <a:t>println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ch</a:t>
            </a:r>
            <a:r>
              <a:rPr lang="en-US" dirty="0">
                <a:latin typeface="Monaco" pitchFamily="2" charset="77"/>
              </a:rPr>
              <a:t>);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	}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}</a:t>
            </a:r>
            <a:endParaRPr lang="en-US" dirty="0">
              <a:effectLst/>
              <a:latin typeface="Monaco" pitchFamily="2" charset="77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xmlns="" id="{B1E640B4-4385-A444-B40A-1BBCDA11FA47}"/>
              </a:ext>
            </a:extLst>
          </p:cNvPr>
          <p:cNvSpPr/>
          <p:nvPr/>
        </p:nvSpPr>
        <p:spPr>
          <a:xfrm>
            <a:off x="189781" y="966159"/>
            <a:ext cx="6866627" cy="4779034"/>
          </a:xfrm>
          <a:prstGeom prst="roundRect">
            <a:avLst>
              <a:gd name="adj" fmla="val 2921"/>
            </a:avLst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xmlns="" id="{8CF9BBF2-D2F9-1F40-956F-82763207FFE1}"/>
              </a:ext>
            </a:extLst>
          </p:cNvPr>
          <p:cNvSpPr/>
          <p:nvPr/>
        </p:nvSpPr>
        <p:spPr>
          <a:xfrm>
            <a:off x="7280694" y="1414731"/>
            <a:ext cx="2671314" cy="4275827"/>
          </a:xfrm>
          <a:prstGeom prst="roundRect">
            <a:avLst>
              <a:gd name="adj" fmla="val 2921"/>
            </a:avLst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8C309B2E-0AE4-CE44-A74D-EF44ABC8B556}"/>
              </a:ext>
            </a:extLst>
          </p:cNvPr>
          <p:cNvSpPr txBox="1"/>
          <p:nvPr/>
        </p:nvSpPr>
        <p:spPr>
          <a:xfrm>
            <a:off x="7901797" y="931653"/>
            <a:ext cx="1316386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Console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xmlns="" id="{F0BABE32-4C92-8D48-83E4-046BB0928CF3}"/>
              </a:ext>
            </a:extLst>
          </p:cNvPr>
          <p:cNvSpPr/>
          <p:nvPr/>
        </p:nvSpPr>
        <p:spPr>
          <a:xfrm>
            <a:off x="448573" y="1242203"/>
            <a:ext cx="2932982" cy="379563"/>
          </a:xfrm>
          <a:prstGeom prst="roundRect">
            <a:avLst/>
          </a:pr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20641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String Methods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FADD77B4-EE04-C34A-8D96-61A51F545D7D}"/>
              </a:ext>
            </a:extLst>
          </p:cNvPr>
          <p:cNvSpPr/>
          <p:nvPr/>
        </p:nvSpPr>
        <p:spPr>
          <a:xfrm>
            <a:off x="519622" y="1250478"/>
            <a:ext cx="7865253" cy="44721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325438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</a:t>
            </a: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void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run() {</a:t>
            </a:r>
            <a:endParaRPr lang="en-US" dirty="0">
              <a:solidFill>
                <a:srgbClr val="931A68"/>
              </a:solidFill>
              <a:latin typeface="Monaco" pitchFamily="2" charset="77"/>
            </a:endParaRPr>
          </a:p>
          <a:p>
            <a:pPr>
              <a:tabLst>
                <a:tab pos="325438" algn="l"/>
              </a:tabLst>
            </a:pPr>
            <a:r>
              <a:rPr lang="en-US" dirty="0">
                <a:latin typeface="Monaco" pitchFamily="2" charset="77"/>
              </a:rPr>
              <a:t> 	String </a:t>
            </a:r>
            <a:r>
              <a:rPr lang="en-US" dirty="0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>
                <a:latin typeface="Monaco" pitchFamily="2" charset="77"/>
              </a:rPr>
              <a:t> = </a:t>
            </a:r>
            <a:r>
              <a:rPr lang="en-US" dirty="0">
                <a:solidFill>
                  <a:srgbClr val="3933FF"/>
                </a:solidFill>
                <a:latin typeface="Monaco" pitchFamily="2" charset="77"/>
              </a:rPr>
              <a:t>"Hi mom"</a:t>
            </a:r>
            <a:r>
              <a:rPr lang="en-US" dirty="0">
                <a:latin typeface="Monaco" pitchFamily="2" charset="77"/>
              </a:rPr>
              <a:t>;</a:t>
            </a:r>
          </a:p>
          <a:p>
            <a:pPr>
              <a:tabLst>
                <a:tab pos="325438" algn="l"/>
              </a:tabLst>
            </a:pPr>
            <a:endParaRPr lang="en-US" dirty="0">
              <a:latin typeface="Monaco" pitchFamily="2" charset="77"/>
            </a:endParaRPr>
          </a:p>
          <a:p>
            <a:pPr>
              <a:tabLst>
                <a:tab pos="325438" algn="l"/>
              </a:tabLst>
            </a:pP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	// example of length method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	</a:t>
            </a:r>
            <a:r>
              <a:rPr lang="en-US" dirty="0" err="1">
                <a:solidFill>
                  <a:srgbClr val="931A68"/>
                </a:solidFill>
                <a:latin typeface="Monaco" pitchFamily="2" charset="77"/>
              </a:rPr>
              <a:t>int</a:t>
            </a:r>
            <a:r>
              <a:rPr lang="en-US" dirty="0">
                <a:latin typeface="Monaco" pitchFamily="2" charset="77"/>
              </a:rPr>
              <a:t> </a:t>
            </a:r>
            <a:r>
              <a:rPr lang="en-US" dirty="0">
                <a:solidFill>
                  <a:srgbClr val="7E504F"/>
                </a:solidFill>
                <a:latin typeface="Monaco" pitchFamily="2" charset="77"/>
              </a:rPr>
              <a:t>length</a:t>
            </a:r>
            <a:r>
              <a:rPr lang="en-US" dirty="0">
                <a:latin typeface="Monaco" pitchFamily="2" charset="77"/>
              </a:rPr>
              <a:t> =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 err="1">
                <a:latin typeface="Monaco" pitchFamily="2" charset="77"/>
              </a:rPr>
              <a:t>.length</a:t>
            </a:r>
            <a:r>
              <a:rPr lang="en-US" dirty="0">
                <a:latin typeface="Monaco" pitchFamily="2" charset="77"/>
              </a:rPr>
              <a:t>();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	</a:t>
            </a:r>
            <a:r>
              <a:rPr lang="en-US" dirty="0" err="1">
                <a:latin typeface="Monaco" pitchFamily="2" charset="77"/>
              </a:rPr>
              <a:t>println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>
                <a:solidFill>
                  <a:srgbClr val="7E504F"/>
                </a:solidFill>
                <a:latin typeface="Monaco" pitchFamily="2" charset="77"/>
              </a:rPr>
              <a:t>length</a:t>
            </a:r>
            <a:r>
              <a:rPr lang="en-US" dirty="0">
                <a:latin typeface="Monaco" pitchFamily="2" charset="77"/>
              </a:rPr>
              <a:t>); </a:t>
            </a: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// prints 6</a:t>
            </a:r>
          </a:p>
          <a:p>
            <a:pPr>
              <a:tabLst>
                <a:tab pos="325438" algn="l"/>
                <a:tab pos="736600" algn="l"/>
              </a:tabLst>
            </a:pPr>
            <a:endParaRPr lang="en-US" dirty="0">
              <a:latin typeface="Monaco" pitchFamily="2" charset="77"/>
            </a:endParaRP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	// example of </a:t>
            </a:r>
            <a:r>
              <a:rPr lang="en-US" dirty="0" err="1">
                <a:solidFill>
                  <a:srgbClr val="4E9072"/>
                </a:solidFill>
                <a:latin typeface="Monaco" pitchFamily="2" charset="77"/>
              </a:rPr>
              <a:t>getCharAt</a:t>
            </a:r>
            <a:endParaRPr lang="en-US" dirty="0">
              <a:solidFill>
                <a:srgbClr val="4E9072"/>
              </a:solidFill>
              <a:latin typeface="Monaco" pitchFamily="2" charset="77"/>
            </a:endParaRP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	char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</a:t>
            </a:r>
            <a:r>
              <a:rPr lang="en-US" dirty="0">
                <a:solidFill>
                  <a:srgbClr val="7E504F"/>
                </a:solidFill>
                <a:latin typeface="Monaco" pitchFamily="2" charset="77"/>
              </a:rPr>
              <a:t>first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=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 err="1">
                <a:solidFill>
                  <a:srgbClr val="000000"/>
                </a:solidFill>
                <a:latin typeface="Monaco" pitchFamily="2" charset="77"/>
              </a:rPr>
              <a:t>.charAt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(0);</a:t>
            </a:r>
            <a:endParaRPr lang="en-US" dirty="0">
              <a:solidFill>
                <a:srgbClr val="7E504F"/>
              </a:solidFill>
              <a:latin typeface="Monaco" pitchFamily="2" charset="77"/>
            </a:endParaRP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	</a:t>
            </a:r>
            <a:r>
              <a:rPr lang="en-US" dirty="0" err="1">
                <a:latin typeface="Monaco" pitchFamily="2" charset="77"/>
              </a:rPr>
              <a:t>println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>
                <a:solidFill>
                  <a:srgbClr val="7E504F"/>
                </a:solidFill>
                <a:latin typeface="Monaco" pitchFamily="2" charset="77"/>
              </a:rPr>
              <a:t>first</a:t>
            </a:r>
            <a:r>
              <a:rPr lang="en-US" dirty="0">
                <a:latin typeface="Monaco" pitchFamily="2" charset="77"/>
              </a:rPr>
              <a:t>); </a:t>
            </a: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// prints ‘H’</a:t>
            </a:r>
          </a:p>
          <a:p>
            <a:pPr>
              <a:tabLst>
                <a:tab pos="325438" algn="l"/>
                <a:tab pos="736600" algn="l"/>
              </a:tabLst>
            </a:pPr>
            <a:endParaRPr lang="en-US" dirty="0">
              <a:latin typeface="Monaco" pitchFamily="2" charset="77"/>
            </a:endParaRP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	// loop that prints letters one-by-one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	for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solidFill>
                  <a:srgbClr val="931A68"/>
                </a:solidFill>
                <a:latin typeface="Monaco" pitchFamily="2" charset="77"/>
              </a:rPr>
              <a:t>int</a:t>
            </a:r>
            <a:r>
              <a:rPr lang="en-US" dirty="0">
                <a:latin typeface="Monaco" pitchFamily="2" charset="77"/>
              </a:rPr>
              <a:t>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i</a:t>
            </a:r>
            <a:r>
              <a:rPr lang="en-US" dirty="0">
                <a:latin typeface="Monaco" pitchFamily="2" charset="77"/>
              </a:rPr>
              <a:t> = 0;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i</a:t>
            </a:r>
            <a:r>
              <a:rPr lang="en-US" dirty="0">
                <a:latin typeface="Monaco" pitchFamily="2" charset="77"/>
              </a:rPr>
              <a:t> &lt;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 err="1">
                <a:latin typeface="Monaco" pitchFamily="2" charset="77"/>
              </a:rPr>
              <a:t>.length</a:t>
            </a:r>
            <a:r>
              <a:rPr lang="en-US" dirty="0">
                <a:latin typeface="Monaco" pitchFamily="2" charset="77"/>
              </a:rPr>
              <a:t>();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i</a:t>
            </a:r>
            <a:r>
              <a:rPr lang="en-US" dirty="0">
                <a:latin typeface="Monaco" pitchFamily="2" charset="77"/>
              </a:rPr>
              <a:t>++) {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		char</a:t>
            </a:r>
            <a:r>
              <a:rPr lang="en-US" dirty="0">
                <a:latin typeface="Monaco" pitchFamily="2" charset="77"/>
              </a:rPr>
              <a:t>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ch</a:t>
            </a:r>
            <a:r>
              <a:rPr lang="en-US" dirty="0">
                <a:latin typeface="Monaco" pitchFamily="2" charset="77"/>
              </a:rPr>
              <a:t> =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 err="1">
                <a:latin typeface="Monaco" pitchFamily="2" charset="77"/>
              </a:rPr>
              <a:t>.charAt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i</a:t>
            </a:r>
            <a:r>
              <a:rPr lang="en-US" dirty="0">
                <a:latin typeface="Monaco" pitchFamily="2" charset="77"/>
              </a:rPr>
              <a:t>);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		</a:t>
            </a:r>
            <a:r>
              <a:rPr lang="en-US" dirty="0" err="1">
                <a:latin typeface="Monaco" pitchFamily="2" charset="77"/>
              </a:rPr>
              <a:t>println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ch</a:t>
            </a:r>
            <a:r>
              <a:rPr lang="en-US" dirty="0">
                <a:latin typeface="Monaco" pitchFamily="2" charset="77"/>
              </a:rPr>
              <a:t>);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	}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}</a:t>
            </a:r>
            <a:endParaRPr lang="en-US" dirty="0">
              <a:effectLst/>
              <a:latin typeface="Monaco" pitchFamily="2" charset="77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xmlns="" id="{B1E640B4-4385-A444-B40A-1BBCDA11FA47}"/>
              </a:ext>
            </a:extLst>
          </p:cNvPr>
          <p:cNvSpPr/>
          <p:nvPr/>
        </p:nvSpPr>
        <p:spPr>
          <a:xfrm>
            <a:off x="189781" y="966159"/>
            <a:ext cx="6866627" cy="4779034"/>
          </a:xfrm>
          <a:prstGeom prst="roundRect">
            <a:avLst>
              <a:gd name="adj" fmla="val 2921"/>
            </a:avLst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xmlns="" id="{8CF9BBF2-D2F9-1F40-956F-82763207FFE1}"/>
              </a:ext>
            </a:extLst>
          </p:cNvPr>
          <p:cNvSpPr/>
          <p:nvPr/>
        </p:nvSpPr>
        <p:spPr>
          <a:xfrm>
            <a:off x="7280694" y="1414731"/>
            <a:ext cx="2671314" cy="4275827"/>
          </a:xfrm>
          <a:prstGeom prst="roundRect">
            <a:avLst>
              <a:gd name="adj" fmla="val 2921"/>
            </a:avLst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8C309B2E-0AE4-CE44-A74D-EF44ABC8B556}"/>
              </a:ext>
            </a:extLst>
          </p:cNvPr>
          <p:cNvSpPr txBox="1"/>
          <p:nvPr/>
        </p:nvSpPr>
        <p:spPr>
          <a:xfrm>
            <a:off x="7901797" y="931653"/>
            <a:ext cx="1316386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Console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xmlns="" id="{F0BABE32-4C92-8D48-83E4-046BB0928CF3}"/>
              </a:ext>
            </a:extLst>
          </p:cNvPr>
          <p:cNvSpPr/>
          <p:nvPr/>
        </p:nvSpPr>
        <p:spPr>
          <a:xfrm>
            <a:off x="828136" y="1500995"/>
            <a:ext cx="3830128" cy="362311"/>
          </a:xfrm>
          <a:prstGeom prst="roundRect">
            <a:avLst/>
          </a:pr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xmlns="" id="{45F1F895-87FE-2F49-AE3D-D19EA4E96D6F}"/>
              </a:ext>
            </a:extLst>
          </p:cNvPr>
          <p:cNvGrpSpPr/>
          <p:nvPr/>
        </p:nvGrpSpPr>
        <p:grpSpPr>
          <a:xfrm>
            <a:off x="327805" y="6278503"/>
            <a:ext cx="3886200" cy="1136650"/>
            <a:chOff x="2743200" y="5881687"/>
            <a:chExt cx="3886200" cy="1136650"/>
          </a:xfrm>
        </p:grpSpPr>
        <p:sp>
          <p:nvSpPr>
            <p:cNvPr id="23" name="Rectangle 3">
              <a:extLst>
                <a:ext uri="{FF2B5EF4-FFF2-40B4-BE49-F238E27FC236}">
                  <a16:creationId xmlns:a16="http://schemas.microsoft.com/office/drawing/2014/main" xmlns="" id="{9A74A90A-BCD0-A24F-A1E3-1F21647BBE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432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H</a:t>
              </a:r>
            </a:p>
          </p:txBody>
        </p:sp>
        <p:sp>
          <p:nvSpPr>
            <p:cNvPr id="24" name="Rectangle 4">
              <a:extLst>
                <a:ext uri="{FF2B5EF4-FFF2-40B4-BE49-F238E27FC236}">
                  <a16:creationId xmlns:a16="http://schemas.microsoft.com/office/drawing/2014/main" xmlns="" id="{EE15F9B2-B184-F84D-B282-4A03CC822B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09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i</a:t>
              </a:r>
            </a:p>
          </p:txBody>
        </p:sp>
        <p:sp>
          <p:nvSpPr>
            <p:cNvPr id="25" name="Rectangle 5">
              <a:extLst>
                <a:ext uri="{FF2B5EF4-FFF2-40B4-BE49-F238E27FC236}">
                  <a16:creationId xmlns:a16="http://schemas.microsoft.com/office/drawing/2014/main" xmlns="" id="{1156EEE7-6C44-2046-9989-A0A8195C7A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386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 </a:t>
              </a:r>
            </a:p>
          </p:txBody>
        </p:sp>
        <p:sp>
          <p:nvSpPr>
            <p:cNvPr id="26" name="Rectangle 6">
              <a:extLst>
                <a:ext uri="{FF2B5EF4-FFF2-40B4-BE49-F238E27FC236}">
                  <a16:creationId xmlns:a16="http://schemas.microsoft.com/office/drawing/2014/main" xmlns="" id="{907377F3-3BD4-C548-8310-28B1F153DE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63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 dirty="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m</a:t>
              </a:r>
            </a:p>
          </p:txBody>
        </p:sp>
        <p:sp>
          <p:nvSpPr>
            <p:cNvPr id="27" name="Rectangle 7">
              <a:extLst>
                <a:ext uri="{FF2B5EF4-FFF2-40B4-BE49-F238E27FC236}">
                  <a16:creationId xmlns:a16="http://schemas.microsoft.com/office/drawing/2014/main" xmlns="" id="{A8709562-6DD4-3946-9F22-5077679419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340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o</a:t>
              </a:r>
            </a:p>
          </p:txBody>
        </p:sp>
        <p:sp>
          <p:nvSpPr>
            <p:cNvPr id="28" name="Rectangle 8">
              <a:extLst>
                <a:ext uri="{FF2B5EF4-FFF2-40B4-BE49-F238E27FC236}">
                  <a16:creationId xmlns:a16="http://schemas.microsoft.com/office/drawing/2014/main" xmlns="" id="{1DE4A244-1B37-3A44-B6DC-A97DCA7BAF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817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m</a:t>
              </a:r>
            </a:p>
          </p:txBody>
        </p:sp>
        <p:sp>
          <p:nvSpPr>
            <p:cNvPr id="29" name="Text Box 9">
              <a:extLst>
                <a:ext uri="{FF2B5EF4-FFF2-40B4-BE49-F238E27FC236}">
                  <a16:creationId xmlns:a16="http://schemas.microsoft.com/office/drawing/2014/main" xmlns="" id="{8615562A-15E0-2C4D-88FC-74D10F2B0BC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432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0</a:t>
              </a:r>
            </a:p>
          </p:txBody>
        </p:sp>
        <p:sp>
          <p:nvSpPr>
            <p:cNvPr id="30" name="Text Box 10">
              <a:extLst>
                <a:ext uri="{FF2B5EF4-FFF2-40B4-BE49-F238E27FC236}">
                  <a16:creationId xmlns:a16="http://schemas.microsoft.com/office/drawing/2014/main" xmlns="" id="{4ED436A5-D8A2-A745-9296-F9223C07385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909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1</a:t>
              </a:r>
            </a:p>
          </p:txBody>
        </p:sp>
        <p:sp>
          <p:nvSpPr>
            <p:cNvPr id="31" name="Text Box 11">
              <a:extLst>
                <a:ext uri="{FF2B5EF4-FFF2-40B4-BE49-F238E27FC236}">
                  <a16:creationId xmlns:a16="http://schemas.microsoft.com/office/drawing/2014/main" xmlns="" id="{1B59999F-3480-2B45-81FB-7DA18450E50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386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2</a:t>
              </a:r>
            </a:p>
          </p:txBody>
        </p:sp>
        <p:sp>
          <p:nvSpPr>
            <p:cNvPr id="32" name="Text Box 12">
              <a:extLst>
                <a:ext uri="{FF2B5EF4-FFF2-40B4-BE49-F238E27FC236}">
                  <a16:creationId xmlns:a16="http://schemas.microsoft.com/office/drawing/2014/main" xmlns="" id="{B5E8DA29-7596-5B4E-9F5C-585C9984539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863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3</a:t>
              </a:r>
            </a:p>
          </p:txBody>
        </p:sp>
        <p:sp>
          <p:nvSpPr>
            <p:cNvPr id="33" name="Text Box 13">
              <a:extLst>
                <a:ext uri="{FF2B5EF4-FFF2-40B4-BE49-F238E27FC236}">
                  <a16:creationId xmlns:a16="http://schemas.microsoft.com/office/drawing/2014/main" xmlns="" id="{2059A072-FDB7-7E45-9507-CB97054EECC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340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4</a:t>
              </a:r>
            </a:p>
          </p:txBody>
        </p:sp>
        <p:sp>
          <p:nvSpPr>
            <p:cNvPr id="34" name="Text Box 14">
              <a:extLst>
                <a:ext uri="{FF2B5EF4-FFF2-40B4-BE49-F238E27FC236}">
                  <a16:creationId xmlns:a16="http://schemas.microsoft.com/office/drawing/2014/main" xmlns="" id="{379D54BE-DF01-CD4C-A61F-8EDDC49553F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817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5</a:t>
              </a: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3C007EDB-362A-4844-81FD-4F5DA3D1A0EA}"/>
              </a:ext>
            </a:extLst>
          </p:cNvPr>
          <p:cNvSpPr txBox="1"/>
          <p:nvPr/>
        </p:nvSpPr>
        <p:spPr>
          <a:xfrm>
            <a:off x="260126" y="5821853"/>
            <a:ext cx="1475084" cy="4408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414851464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String Methods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FADD77B4-EE04-C34A-8D96-61A51F545D7D}"/>
              </a:ext>
            </a:extLst>
          </p:cNvPr>
          <p:cNvSpPr/>
          <p:nvPr/>
        </p:nvSpPr>
        <p:spPr>
          <a:xfrm>
            <a:off x="519622" y="1250478"/>
            <a:ext cx="7865253" cy="44721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325438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</a:t>
            </a: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void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run() {</a:t>
            </a:r>
            <a:endParaRPr lang="en-US" dirty="0">
              <a:solidFill>
                <a:srgbClr val="931A68"/>
              </a:solidFill>
              <a:latin typeface="Monaco" pitchFamily="2" charset="77"/>
            </a:endParaRPr>
          </a:p>
          <a:p>
            <a:pPr>
              <a:tabLst>
                <a:tab pos="325438" algn="l"/>
              </a:tabLst>
            </a:pPr>
            <a:r>
              <a:rPr lang="en-US" dirty="0">
                <a:latin typeface="Monaco" pitchFamily="2" charset="77"/>
              </a:rPr>
              <a:t> 	String </a:t>
            </a:r>
            <a:r>
              <a:rPr lang="en-US" dirty="0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>
                <a:latin typeface="Monaco" pitchFamily="2" charset="77"/>
              </a:rPr>
              <a:t> = </a:t>
            </a:r>
            <a:r>
              <a:rPr lang="en-US" dirty="0">
                <a:solidFill>
                  <a:srgbClr val="3933FF"/>
                </a:solidFill>
                <a:latin typeface="Monaco" pitchFamily="2" charset="77"/>
              </a:rPr>
              <a:t>"Hi mom"</a:t>
            </a:r>
            <a:r>
              <a:rPr lang="en-US" dirty="0">
                <a:latin typeface="Monaco" pitchFamily="2" charset="77"/>
              </a:rPr>
              <a:t>;</a:t>
            </a:r>
          </a:p>
          <a:p>
            <a:pPr>
              <a:tabLst>
                <a:tab pos="325438" algn="l"/>
              </a:tabLst>
            </a:pPr>
            <a:endParaRPr lang="en-US" dirty="0">
              <a:latin typeface="Monaco" pitchFamily="2" charset="77"/>
            </a:endParaRPr>
          </a:p>
          <a:p>
            <a:pPr>
              <a:tabLst>
                <a:tab pos="325438" algn="l"/>
              </a:tabLst>
            </a:pP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	// example of length method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	</a:t>
            </a:r>
            <a:r>
              <a:rPr lang="en-US" dirty="0" err="1">
                <a:solidFill>
                  <a:srgbClr val="931A68"/>
                </a:solidFill>
                <a:latin typeface="Monaco" pitchFamily="2" charset="77"/>
              </a:rPr>
              <a:t>int</a:t>
            </a:r>
            <a:r>
              <a:rPr lang="en-US" dirty="0">
                <a:latin typeface="Monaco" pitchFamily="2" charset="77"/>
              </a:rPr>
              <a:t> </a:t>
            </a:r>
            <a:r>
              <a:rPr lang="en-US" dirty="0">
                <a:solidFill>
                  <a:srgbClr val="7E504F"/>
                </a:solidFill>
                <a:latin typeface="Monaco" pitchFamily="2" charset="77"/>
              </a:rPr>
              <a:t>length</a:t>
            </a:r>
            <a:r>
              <a:rPr lang="en-US" dirty="0">
                <a:latin typeface="Monaco" pitchFamily="2" charset="77"/>
              </a:rPr>
              <a:t> =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 err="1">
                <a:latin typeface="Monaco" pitchFamily="2" charset="77"/>
              </a:rPr>
              <a:t>.length</a:t>
            </a:r>
            <a:r>
              <a:rPr lang="en-US" dirty="0">
                <a:latin typeface="Monaco" pitchFamily="2" charset="77"/>
              </a:rPr>
              <a:t>();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	</a:t>
            </a:r>
            <a:r>
              <a:rPr lang="en-US" dirty="0" err="1">
                <a:latin typeface="Monaco" pitchFamily="2" charset="77"/>
              </a:rPr>
              <a:t>println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>
                <a:solidFill>
                  <a:srgbClr val="7E504F"/>
                </a:solidFill>
                <a:latin typeface="Monaco" pitchFamily="2" charset="77"/>
              </a:rPr>
              <a:t>length</a:t>
            </a:r>
            <a:r>
              <a:rPr lang="en-US" dirty="0">
                <a:latin typeface="Monaco" pitchFamily="2" charset="77"/>
              </a:rPr>
              <a:t>); </a:t>
            </a: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// prints 6</a:t>
            </a:r>
          </a:p>
          <a:p>
            <a:pPr>
              <a:tabLst>
                <a:tab pos="325438" algn="l"/>
                <a:tab pos="736600" algn="l"/>
              </a:tabLst>
            </a:pPr>
            <a:endParaRPr lang="en-US" dirty="0">
              <a:latin typeface="Monaco" pitchFamily="2" charset="77"/>
            </a:endParaRP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	// example of </a:t>
            </a:r>
            <a:r>
              <a:rPr lang="en-US" dirty="0" err="1">
                <a:solidFill>
                  <a:srgbClr val="4E9072"/>
                </a:solidFill>
                <a:latin typeface="Monaco" pitchFamily="2" charset="77"/>
              </a:rPr>
              <a:t>getCharAt</a:t>
            </a:r>
            <a:endParaRPr lang="en-US" dirty="0">
              <a:solidFill>
                <a:srgbClr val="4E9072"/>
              </a:solidFill>
              <a:latin typeface="Monaco" pitchFamily="2" charset="77"/>
            </a:endParaRP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	char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</a:t>
            </a:r>
            <a:r>
              <a:rPr lang="en-US" dirty="0">
                <a:solidFill>
                  <a:srgbClr val="7E504F"/>
                </a:solidFill>
                <a:latin typeface="Monaco" pitchFamily="2" charset="77"/>
              </a:rPr>
              <a:t>first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=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 err="1">
                <a:solidFill>
                  <a:srgbClr val="000000"/>
                </a:solidFill>
                <a:latin typeface="Monaco" pitchFamily="2" charset="77"/>
              </a:rPr>
              <a:t>.charAt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(0);</a:t>
            </a:r>
            <a:endParaRPr lang="en-US" dirty="0">
              <a:solidFill>
                <a:srgbClr val="7E504F"/>
              </a:solidFill>
              <a:latin typeface="Monaco" pitchFamily="2" charset="77"/>
            </a:endParaRP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	</a:t>
            </a:r>
            <a:r>
              <a:rPr lang="en-US" dirty="0" err="1">
                <a:latin typeface="Monaco" pitchFamily="2" charset="77"/>
              </a:rPr>
              <a:t>println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>
                <a:solidFill>
                  <a:srgbClr val="7E504F"/>
                </a:solidFill>
                <a:latin typeface="Monaco" pitchFamily="2" charset="77"/>
              </a:rPr>
              <a:t>first</a:t>
            </a:r>
            <a:r>
              <a:rPr lang="en-US" dirty="0">
                <a:latin typeface="Monaco" pitchFamily="2" charset="77"/>
              </a:rPr>
              <a:t>); </a:t>
            </a: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// prints ‘H’</a:t>
            </a:r>
          </a:p>
          <a:p>
            <a:pPr>
              <a:tabLst>
                <a:tab pos="325438" algn="l"/>
                <a:tab pos="736600" algn="l"/>
              </a:tabLst>
            </a:pPr>
            <a:endParaRPr lang="en-US" dirty="0">
              <a:latin typeface="Monaco" pitchFamily="2" charset="77"/>
            </a:endParaRP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	// loop that prints letters one-by-one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	for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solidFill>
                  <a:srgbClr val="931A68"/>
                </a:solidFill>
                <a:latin typeface="Monaco" pitchFamily="2" charset="77"/>
              </a:rPr>
              <a:t>int</a:t>
            </a:r>
            <a:r>
              <a:rPr lang="en-US" dirty="0">
                <a:latin typeface="Monaco" pitchFamily="2" charset="77"/>
              </a:rPr>
              <a:t>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i</a:t>
            </a:r>
            <a:r>
              <a:rPr lang="en-US" dirty="0">
                <a:latin typeface="Monaco" pitchFamily="2" charset="77"/>
              </a:rPr>
              <a:t> = 0;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i</a:t>
            </a:r>
            <a:r>
              <a:rPr lang="en-US" dirty="0">
                <a:latin typeface="Monaco" pitchFamily="2" charset="77"/>
              </a:rPr>
              <a:t> &lt;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 err="1">
                <a:latin typeface="Monaco" pitchFamily="2" charset="77"/>
              </a:rPr>
              <a:t>.length</a:t>
            </a:r>
            <a:r>
              <a:rPr lang="en-US" dirty="0">
                <a:latin typeface="Monaco" pitchFamily="2" charset="77"/>
              </a:rPr>
              <a:t>();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i</a:t>
            </a:r>
            <a:r>
              <a:rPr lang="en-US" dirty="0">
                <a:latin typeface="Monaco" pitchFamily="2" charset="77"/>
              </a:rPr>
              <a:t>++) {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		char</a:t>
            </a:r>
            <a:r>
              <a:rPr lang="en-US" dirty="0">
                <a:latin typeface="Monaco" pitchFamily="2" charset="77"/>
              </a:rPr>
              <a:t>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ch</a:t>
            </a:r>
            <a:r>
              <a:rPr lang="en-US" dirty="0">
                <a:latin typeface="Monaco" pitchFamily="2" charset="77"/>
              </a:rPr>
              <a:t> =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 err="1">
                <a:latin typeface="Monaco" pitchFamily="2" charset="77"/>
              </a:rPr>
              <a:t>.charAt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i</a:t>
            </a:r>
            <a:r>
              <a:rPr lang="en-US" dirty="0">
                <a:latin typeface="Monaco" pitchFamily="2" charset="77"/>
              </a:rPr>
              <a:t>);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		</a:t>
            </a:r>
            <a:r>
              <a:rPr lang="en-US" dirty="0" err="1">
                <a:latin typeface="Monaco" pitchFamily="2" charset="77"/>
              </a:rPr>
              <a:t>println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ch</a:t>
            </a:r>
            <a:r>
              <a:rPr lang="en-US" dirty="0">
                <a:latin typeface="Monaco" pitchFamily="2" charset="77"/>
              </a:rPr>
              <a:t>);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	}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}</a:t>
            </a:r>
            <a:endParaRPr lang="en-US" dirty="0">
              <a:effectLst/>
              <a:latin typeface="Monaco" pitchFamily="2" charset="77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xmlns="" id="{B1E640B4-4385-A444-B40A-1BBCDA11FA47}"/>
              </a:ext>
            </a:extLst>
          </p:cNvPr>
          <p:cNvSpPr/>
          <p:nvPr/>
        </p:nvSpPr>
        <p:spPr>
          <a:xfrm>
            <a:off x="189781" y="966159"/>
            <a:ext cx="6866627" cy="4779034"/>
          </a:xfrm>
          <a:prstGeom prst="roundRect">
            <a:avLst>
              <a:gd name="adj" fmla="val 2921"/>
            </a:avLst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xmlns="" id="{8CF9BBF2-D2F9-1F40-956F-82763207FFE1}"/>
              </a:ext>
            </a:extLst>
          </p:cNvPr>
          <p:cNvSpPr/>
          <p:nvPr/>
        </p:nvSpPr>
        <p:spPr>
          <a:xfrm>
            <a:off x="7280694" y="1414731"/>
            <a:ext cx="2671314" cy="4275827"/>
          </a:xfrm>
          <a:prstGeom prst="roundRect">
            <a:avLst>
              <a:gd name="adj" fmla="val 2921"/>
            </a:avLst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8C309B2E-0AE4-CE44-A74D-EF44ABC8B556}"/>
              </a:ext>
            </a:extLst>
          </p:cNvPr>
          <p:cNvSpPr txBox="1"/>
          <p:nvPr/>
        </p:nvSpPr>
        <p:spPr>
          <a:xfrm>
            <a:off x="7901797" y="931653"/>
            <a:ext cx="1316386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Console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xmlns="" id="{F0BABE32-4C92-8D48-83E4-046BB0928CF3}"/>
              </a:ext>
            </a:extLst>
          </p:cNvPr>
          <p:cNvSpPr/>
          <p:nvPr/>
        </p:nvSpPr>
        <p:spPr>
          <a:xfrm>
            <a:off x="845389" y="2260120"/>
            <a:ext cx="4295954" cy="396816"/>
          </a:xfrm>
          <a:prstGeom prst="roundRect">
            <a:avLst/>
          </a:pr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xmlns="" id="{F4362FA9-74DB-DF40-A30B-BA169AF5738D}"/>
              </a:ext>
            </a:extLst>
          </p:cNvPr>
          <p:cNvGrpSpPr/>
          <p:nvPr/>
        </p:nvGrpSpPr>
        <p:grpSpPr>
          <a:xfrm>
            <a:off x="327805" y="6278503"/>
            <a:ext cx="3886200" cy="1136650"/>
            <a:chOff x="2743200" y="5881687"/>
            <a:chExt cx="3886200" cy="1136650"/>
          </a:xfrm>
        </p:grpSpPr>
        <p:sp>
          <p:nvSpPr>
            <p:cNvPr id="26" name="Rectangle 3">
              <a:extLst>
                <a:ext uri="{FF2B5EF4-FFF2-40B4-BE49-F238E27FC236}">
                  <a16:creationId xmlns:a16="http://schemas.microsoft.com/office/drawing/2014/main" xmlns="" id="{76F75006-C9F3-1D49-A16B-3E6DA0B1AE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432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H</a:t>
              </a:r>
            </a:p>
          </p:txBody>
        </p:sp>
        <p:sp>
          <p:nvSpPr>
            <p:cNvPr id="27" name="Rectangle 4">
              <a:extLst>
                <a:ext uri="{FF2B5EF4-FFF2-40B4-BE49-F238E27FC236}">
                  <a16:creationId xmlns:a16="http://schemas.microsoft.com/office/drawing/2014/main" xmlns="" id="{E0E22D13-F911-7A47-A4D5-E4BBEC459C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09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i</a:t>
              </a:r>
            </a:p>
          </p:txBody>
        </p:sp>
        <p:sp>
          <p:nvSpPr>
            <p:cNvPr id="28" name="Rectangle 5">
              <a:extLst>
                <a:ext uri="{FF2B5EF4-FFF2-40B4-BE49-F238E27FC236}">
                  <a16:creationId xmlns:a16="http://schemas.microsoft.com/office/drawing/2014/main" xmlns="" id="{ABF7FE09-F53F-5D4D-93A4-DDBF82F8F7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386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 </a:t>
              </a:r>
            </a:p>
          </p:txBody>
        </p:sp>
        <p:sp>
          <p:nvSpPr>
            <p:cNvPr id="29" name="Rectangle 6">
              <a:extLst>
                <a:ext uri="{FF2B5EF4-FFF2-40B4-BE49-F238E27FC236}">
                  <a16:creationId xmlns:a16="http://schemas.microsoft.com/office/drawing/2014/main" xmlns="" id="{C2DB63C7-3C6D-9743-9EB6-FB604A91C4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63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 dirty="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m</a:t>
              </a:r>
            </a:p>
          </p:txBody>
        </p:sp>
        <p:sp>
          <p:nvSpPr>
            <p:cNvPr id="30" name="Rectangle 7">
              <a:extLst>
                <a:ext uri="{FF2B5EF4-FFF2-40B4-BE49-F238E27FC236}">
                  <a16:creationId xmlns:a16="http://schemas.microsoft.com/office/drawing/2014/main" xmlns="" id="{B2BF454A-6BA0-884C-B499-35047BE953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340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o</a:t>
              </a:r>
            </a:p>
          </p:txBody>
        </p:sp>
        <p:sp>
          <p:nvSpPr>
            <p:cNvPr id="31" name="Rectangle 8">
              <a:extLst>
                <a:ext uri="{FF2B5EF4-FFF2-40B4-BE49-F238E27FC236}">
                  <a16:creationId xmlns:a16="http://schemas.microsoft.com/office/drawing/2014/main" xmlns="" id="{6D787D71-8904-2D41-90F0-43F0AC016D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817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m</a:t>
              </a:r>
            </a:p>
          </p:txBody>
        </p:sp>
        <p:sp>
          <p:nvSpPr>
            <p:cNvPr id="32" name="Text Box 9">
              <a:extLst>
                <a:ext uri="{FF2B5EF4-FFF2-40B4-BE49-F238E27FC236}">
                  <a16:creationId xmlns:a16="http://schemas.microsoft.com/office/drawing/2014/main" xmlns="" id="{3826DBC2-557E-5741-B3C5-5F6E35666AA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432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0</a:t>
              </a:r>
            </a:p>
          </p:txBody>
        </p:sp>
        <p:sp>
          <p:nvSpPr>
            <p:cNvPr id="33" name="Text Box 10">
              <a:extLst>
                <a:ext uri="{FF2B5EF4-FFF2-40B4-BE49-F238E27FC236}">
                  <a16:creationId xmlns:a16="http://schemas.microsoft.com/office/drawing/2014/main" xmlns="" id="{0216D9E4-E678-994F-85BD-280BA6CCBD9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909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1</a:t>
              </a:r>
            </a:p>
          </p:txBody>
        </p:sp>
        <p:sp>
          <p:nvSpPr>
            <p:cNvPr id="34" name="Text Box 11">
              <a:extLst>
                <a:ext uri="{FF2B5EF4-FFF2-40B4-BE49-F238E27FC236}">
                  <a16:creationId xmlns:a16="http://schemas.microsoft.com/office/drawing/2014/main" xmlns="" id="{F3615859-4E84-C149-B481-7414739E107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386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2</a:t>
              </a:r>
            </a:p>
          </p:txBody>
        </p:sp>
        <p:sp>
          <p:nvSpPr>
            <p:cNvPr id="35" name="Text Box 12">
              <a:extLst>
                <a:ext uri="{FF2B5EF4-FFF2-40B4-BE49-F238E27FC236}">
                  <a16:creationId xmlns:a16="http://schemas.microsoft.com/office/drawing/2014/main" xmlns="" id="{0355C0DE-EFF4-EA4C-BC50-B89C7919505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863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3</a:t>
              </a:r>
            </a:p>
          </p:txBody>
        </p:sp>
        <p:sp>
          <p:nvSpPr>
            <p:cNvPr id="36" name="Text Box 13">
              <a:extLst>
                <a:ext uri="{FF2B5EF4-FFF2-40B4-BE49-F238E27FC236}">
                  <a16:creationId xmlns:a16="http://schemas.microsoft.com/office/drawing/2014/main" xmlns="" id="{BB5EDCD5-2232-B749-9853-B78A2822E38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340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4</a:t>
              </a:r>
            </a:p>
          </p:txBody>
        </p:sp>
        <p:sp>
          <p:nvSpPr>
            <p:cNvPr id="37" name="Text Box 14">
              <a:extLst>
                <a:ext uri="{FF2B5EF4-FFF2-40B4-BE49-F238E27FC236}">
                  <a16:creationId xmlns:a16="http://schemas.microsoft.com/office/drawing/2014/main" xmlns="" id="{4ACAA63C-362D-1348-8A2A-788D021F1AA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817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5</a:t>
              </a: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F757EF8E-21C3-474B-A4FA-309A792EADF6}"/>
              </a:ext>
            </a:extLst>
          </p:cNvPr>
          <p:cNvSpPr txBox="1"/>
          <p:nvPr/>
        </p:nvSpPr>
        <p:spPr>
          <a:xfrm>
            <a:off x="4392179" y="5821853"/>
            <a:ext cx="1290738" cy="4408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length</a:t>
            </a:r>
          </a:p>
        </p:txBody>
      </p:sp>
      <p:sp>
        <p:nvSpPr>
          <p:cNvPr id="39" name="Text Box 38">
            <a:extLst>
              <a:ext uri="{FF2B5EF4-FFF2-40B4-BE49-F238E27FC236}">
                <a16:creationId xmlns:a16="http://schemas.microsoft.com/office/drawing/2014/main" xmlns="" id="{9FD5CBAB-A203-0142-8861-638F7D8542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91393" y="6352710"/>
            <a:ext cx="990600" cy="52937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b="1" dirty="0">
                <a:latin typeface="Courier New" pitchFamily="1" charset="0"/>
              </a:rPr>
              <a:t>6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FAD7DE54-A1BE-B14F-8BA1-7B2F2E76B216}"/>
              </a:ext>
            </a:extLst>
          </p:cNvPr>
          <p:cNvSpPr txBox="1"/>
          <p:nvPr/>
        </p:nvSpPr>
        <p:spPr>
          <a:xfrm>
            <a:off x="260126" y="5821853"/>
            <a:ext cx="1475084" cy="4408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41641841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String Methods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FADD77B4-EE04-C34A-8D96-61A51F545D7D}"/>
              </a:ext>
            </a:extLst>
          </p:cNvPr>
          <p:cNvSpPr/>
          <p:nvPr/>
        </p:nvSpPr>
        <p:spPr>
          <a:xfrm>
            <a:off x="519622" y="1250478"/>
            <a:ext cx="7865253" cy="44721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325438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</a:t>
            </a: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void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run() {</a:t>
            </a:r>
            <a:endParaRPr lang="en-US" dirty="0">
              <a:solidFill>
                <a:srgbClr val="931A68"/>
              </a:solidFill>
              <a:latin typeface="Monaco" pitchFamily="2" charset="77"/>
            </a:endParaRPr>
          </a:p>
          <a:p>
            <a:pPr>
              <a:tabLst>
                <a:tab pos="325438" algn="l"/>
              </a:tabLst>
            </a:pPr>
            <a:r>
              <a:rPr lang="en-US" dirty="0">
                <a:latin typeface="Monaco" pitchFamily="2" charset="77"/>
              </a:rPr>
              <a:t> 	String </a:t>
            </a:r>
            <a:r>
              <a:rPr lang="en-US" dirty="0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>
                <a:latin typeface="Monaco" pitchFamily="2" charset="77"/>
              </a:rPr>
              <a:t> = </a:t>
            </a:r>
            <a:r>
              <a:rPr lang="en-US" dirty="0">
                <a:solidFill>
                  <a:srgbClr val="3933FF"/>
                </a:solidFill>
                <a:latin typeface="Monaco" pitchFamily="2" charset="77"/>
              </a:rPr>
              <a:t>"Hi mom"</a:t>
            </a:r>
            <a:r>
              <a:rPr lang="en-US" dirty="0">
                <a:latin typeface="Monaco" pitchFamily="2" charset="77"/>
              </a:rPr>
              <a:t>;</a:t>
            </a:r>
          </a:p>
          <a:p>
            <a:pPr>
              <a:tabLst>
                <a:tab pos="325438" algn="l"/>
              </a:tabLst>
            </a:pPr>
            <a:endParaRPr lang="en-US" dirty="0">
              <a:latin typeface="Monaco" pitchFamily="2" charset="77"/>
            </a:endParaRPr>
          </a:p>
          <a:p>
            <a:pPr>
              <a:tabLst>
                <a:tab pos="325438" algn="l"/>
              </a:tabLst>
            </a:pP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	// example of length method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	</a:t>
            </a:r>
            <a:r>
              <a:rPr lang="en-US" dirty="0" err="1">
                <a:solidFill>
                  <a:srgbClr val="931A68"/>
                </a:solidFill>
                <a:latin typeface="Monaco" pitchFamily="2" charset="77"/>
              </a:rPr>
              <a:t>int</a:t>
            </a:r>
            <a:r>
              <a:rPr lang="en-US" dirty="0">
                <a:latin typeface="Monaco" pitchFamily="2" charset="77"/>
              </a:rPr>
              <a:t> </a:t>
            </a:r>
            <a:r>
              <a:rPr lang="en-US" dirty="0">
                <a:solidFill>
                  <a:srgbClr val="7E504F"/>
                </a:solidFill>
                <a:latin typeface="Monaco" pitchFamily="2" charset="77"/>
              </a:rPr>
              <a:t>length</a:t>
            </a:r>
            <a:r>
              <a:rPr lang="en-US" dirty="0">
                <a:latin typeface="Monaco" pitchFamily="2" charset="77"/>
              </a:rPr>
              <a:t> =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 err="1">
                <a:latin typeface="Monaco" pitchFamily="2" charset="77"/>
              </a:rPr>
              <a:t>.length</a:t>
            </a:r>
            <a:r>
              <a:rPr lang="en-US" dirty="0">
                <a:latin typeface="Monaco" pitchFamily="2" charset="77"/>
              </a:rPr>
              <a:t>();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	</a:t>
            </a:r>
            <a:r>
              <a:rPr lang="en-US" dirty="0" err="1">
                <a:latin typeface="Monaco" pitchFamily="2" charset="77"/>
              </a:rPr>
              <a:t>println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>
                <a:solidFill>
                  <a:srgbClr val="7E504F"/>
                </a:solidFill>
                <a:latin typeface="Monaco" pitchFamily="2" charset="77"/>
              </a:rPr>
              <a:t>length</a:t>
            </a:r>
            <a:r>
              <a:rPr lang="en-US" dirty="0">
                <a:latin typeface="Monaco" pitchFamily="2" charset="77"/>
              </a:rPr>
              <a:t>); </a:t>
            </a: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// prints 6</a:t>
            </a:r>
          </a:p>
          <a:p>
            <a:pPr>
              <a:tabLst>
                <a:tab pos="325438" algn="l"/>
                <a:tab pos="736600" algn="l"/>
              </a:tabLst>
            </a:pPr>
            <a:endParaRPr lang="en-US" dirty="0">
              <a:latin typeface="Monaco" pitchFamily="2" charset="77"/>
            </a:endParaRP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	// example of </a:t>
            </a:r>
            <a:r>
              <a:rPr lang="en-US" dirty="0" err="1">
                <a:solidFill>
                  <a:srgbClr val="4E9072"/>
                </a:solidFill>
                <a:latin typeface="Monaco" pitchFamily="2" charset="77"/>
              </a:rPr>
              <a:t>getCharAt</a:t>
            </a:r>
            <a:endParaRPr lang="en-US" dirty="0">
              <a:solidFill>
                <a:srgbClr val="4E9072"/>
              </a:solidFill>
              <a:latin typeface="Monaco" pitchFamily="2" charset="77"/>
            </a:endParaRP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	char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</a:t>
            </a:r>
            <a:r>
              <a:rPr lang="en-US" dirty="0">
                <a:solidFill>
                  <a:srgbClr val="7E504F"/>
                </a:solidFill>
                <a:latin typeface="Monaco" pitchFamily="2" charset="77"/>
              </a:rPr>
              <a:t>first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=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 err="1">
                <a:solidFill>
                  <a:srgbClr val="000000"/>
                </a:solidFill>
                <a:latin typeface="Monaco" pitchFamily="2" charset="77"/>
              </a:rPr>
              <a:t>.charAt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(0);</a:t>
            </a:r>
            <a:endParaRPr lang="en-US" dirty="0">
              <a:solidFill>
                <a:srgbClr val="7E504F"/>
              </a:solidFill>
              <a:latin typeface="Monaco" pitchFamily="2" charset="77"/>
            </a:endParaRP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	</a:t>
            </a:r>
            <a:r>
              <a:rPr lang="en-US" dirty="0" err="1">
                <a:latin typeface="Monaco" pitchFamily="2" charset="77"/>
              </a:rPr>
              <a:t>println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>
                <a:solidFill>
                  <a:srgbClr val="7E504F"/>
                </a:solidFill>
                <a:latin typeface="Monaco" pitchFamily="2" charset="77"/>
              </a:rPr>
              <a:t>first</a:t>
            </a:r>
            <a:r>
              <a:rPr lang="en-US" dirty="0">
                <a:latin typeface="Monaco" pitchFamily="2" charset="77"/>
              </a:rPr>
              <a:t>); </a:t>
            </a: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// prints ‘H’</a:t>
            </a:r>
          </a:p>
          <a:p>
            <a:pPr>
              <a:tabLst>
                <a:tab pos="325438" algn="l"/>
                <a:tab pos="736600" algn="l"/>
              </a:tabLst>
            </a:pPr>
            <a:endParaRPr lang="en-US" dirty="0">
              <a:latin typeface="Monaco" pitchFamily="2" charset="77"/>
            </a:endParaRP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	// loop that prints letters one-by-one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	for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solidFill>
                  <a:srgbClr val="931A68"/>
                </a:solidFill>
                <a:latin typeface="Monaco" pitchFamily="2" charset="77"/>
              </a:rPr>
              <a:t>int</a:t>
            </a:r>
            <a:r>
              <a:rPr lang="en-US" dirty="0">
                <a:latin typeface="Monaco" pitchFamily="2" charset="77"/>
              </a:rPr>
              <a:t>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i</a:t>
            </a:r>
            <a:r>
              <a:rPr lang="en-US" dirty="0">
                <a:latin typeface="Monaco" pitchFamily="2" charset="77"/>
              </a:rPr>
              <a:t> = 0;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i</a:t>
            </a:r>
            <a:r>
              <a:rPr lang="en-US" dirty="0">
                <a:latin typeface="Monaco" pitchFamily="2" charset="77"/>
              </a:rPr>
              <a:t> &lt;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 err="1">
                <a:latin typeface="Monaco" pitchFamily="2" charset="77"/>
              </a:rPr>
              <a:t>.length</a:t>
            </a:r>
            <a:r>
              <a:rPr lang="en-US" dirty="0">
                <a:latin typeface="Monaco" pitchFamily="2" charset="77"/>
              </a:rPr>
              <a:t>();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i</a:t>
            </a:r>
            <a:r>
              <a:rPr lang="en-US" dirty="0">
                <a:latin typeface="Monaco" pitchFamily="2" charset="77"/>
              </a:rPr>
              <a:t>++) {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		char</a:t>
            </a:r>
            <a:r>
              <a:rPr lang="en-US" dirty="0">
                <a:latin typeface="Monaco" pitchFamily="2" charset="77"/>
              </a:rPr>
              <a:t>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ch</a:t>
            </a:r>
            <a:r>
              <a:rPr lang="en-US" dirty="0">
                <a:latin typeface="Monaco" pitchFamily="2" charset="77"/>
              </a:rPr>
              <a:t> =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 err="1">
                <a:latin typeface="Monaco" pitchFamily="2" charset="77"/>
              </a:rPr>
              <a:t>.charAt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i</a:t>
            </a:r>
            <a:r>
              <a:rPr lang="en-US" dirty="0">
                <a:latin typeface="Monaco" pitchFamily="2" charset="77"/>
              </a:rPr>
              <a:t>);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		</a:t>
            </a:r>
            <a:r>
              <a:rPr lang="en-US" dirty="0" err="1">
                <a:latin typeface="Monaco" pitchFamily="2" charset="77"/>
              </a:rPr>
              <a:t>println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ch</a:t>
            </a:r>
            <a:r>
              <a:rPr lang="en-US" dirty="0">
                <a:latin typeface="Monaco" pitchFamily="2" charset="77"/>
              </a:rPr>
              <a:t>);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	}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}</a:t>
            </a:r>
            <a:endParaRPr lang="en-US" dirty="0">
              <a:effectLst/>
              <a:latin typeface="Monaco" pitchFamily="2" charset="77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xmlns="" id="{B1E640B4-4385-A444-B40A-1BBCDA11FA47}"/>
              </a:ext>
            </a:extLst>
          </p:cNvPr>
          <p:cNvSpPr/>
          <p:nvPr/>
        </p:nvSpPr>
        <p:spPr>
          <a:xfrm>
            <a:off x="189781" y="966159"/>
            <a:ext cx="6866627" cy="4779034"/>
          </a:xfrm>
          <a:prstGeom prst="roundRect">
            <a:avLst>
              <a:gd name="adj" fmla="val 2921"/>
            </a:avLst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xmlns="" id="{8CF9BBF2-D2F9-1F40-956F-82763207FFE1}"/>
              </a:ext>
            </a:extLst>
          </p:cNvPr>
          <p:cNvSpPr/>
          <p:nvPr/>
        </p:nvSpPr>
        <p:spPr>
          <a:xfrm>
            <a:off x="7280694" y="1414731"/>
            <a:ext cx="2671314" cy="4275827"/>
          </a:xfrm>
          <a:prstGeom prst="roundRect">
            <a:avLst>
              <a:gd name="adj" fmla="val 2921"/>
            </a:avLst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8C309B2E-0AE4-CE44-A74D-EF44ABC8B556}"/>
              </a:ext>
            </a:extLst>
          </p:cNvPr>
          <p:cNvSpPr txBox="1"/>
          <p:nvPr/>
        </p:nvSpPr>
        <p:spPr>
          <a:xfrm>
            <a:off x="7901797" y="931653"/>
            <a:ext cx="1316386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Console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xmlns="" id="{F0BABE32-4C92-8D48-83E4-046BB0928CF3}"/>
              </a:ext>
            </a:extLst>
          </p:cNvPr>
          <p:cNvSpPr/>
          <p:nvPr/>
        </p:nvSpPr>
        <p:spPr>
          <a:xfrm>
            <a:off x="845389" y="2518912"/>
            <a:ext cx="4295954" cy="396816"/>
          </a:xfrm>
          <a:prstGeom prst="roundRect">
            <a:avLst/>
          </a:pr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9980A9E2-FB7C-B94C-8138-04EED8855FA5}"/>
              </a:ext>
            </a:extLst>
          </p:cNvPr>
          <p:cNvSpPr txBox="1"/>
          <p:nvPr/>
        </p:nvSpPr>
        <p:spPr>
          <a:xfrm>
            <a:off x="7418717" y="1570008"/>
            <a:ext cx="369012" cy="442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xmlns="" id="{80E83A3B-930B-F54A-9466-85F0CABDC572}"/>
              </a:ext>
            </a:extLst>
          </p:cNvPr>
          <p:cNvGrpSpPr/>
          <p:nvPr/>
        </p:nvGrpSpPr>
        <p:grpSpPr>
          <a:xfrm>
            <a:off x="327805" y="6278503"/>
            <a:ext cx="3886200" cy="1136650"/>
            <a:chOff x="2743200" y="5881687"/>
            <a:chExt cx="3886200" cy="1136650"/>
          </a:xfrm>
        </p:grpSpPr>
        <p:sp>
          <p:nvSpPr>
            <p:cNvPr id="26" name="Rectangle 3">
              <a:extLst>
                <a:ext uri="{FF2B5EF4-FFF2-40B4-BE49-F238E27FC236}">
                  <a16:creationId xmlns:a16="http://schemas.microsoft.com/office/drawing/2014/main" xmlns="" id="{60984D76-ADC9-EF47-841C-79BDF7003A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432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H</a:t>
              </a:r>
            </a:p>
          </p:txBody>
        </p:sp>
        <p:sp>
          <p:nvSpPr>
            <p:cNvPr id="27" name="Rectangle 4">
              <a:extLst>
                <a:ext uri="{FF2B5EF4-FFF2-40B4-BE49-F238E27FC236}">
                  <a16:creationId xmlns:a16="http://schemas.microsoft.com/office/drawing/2014/main" xmlns="" id="{13498382-69F1-3248-A8CA-AE5B18AA6E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09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i</a:t>
              </a:r>
            </a:p>
          </p:txBody>
        </p:sp>
        <p:sp>
          <p:nvSpPr>
            <p:cNvPr id="28" name="Rectangle 5">
              <a:extLst>
                <a:ext uri="{FF2B5EF4-FFF2-40B4-BE49-F238E27FC236}">
                  <a16:creationId xmlns:a16="http://schemas.microsoft.com/office/drawing/2014/main" xmlns="" id="{1F3DD354-396A-6E4B-A96D-FDAD2CA97C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386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 </a:t>
              </a:r>
            </a:p>
          </p:txBody>
        </p:sp>
        <p:sp>
          <p:nvSpPr>
            <p:cNvPr id="29" name="Rectangle 6">
              <a:extLst>
                <a:ext uri="{FF2B5EF4-FFF2-40B4-BE49-F238E27FC236}">
                  <a16:creationId xmlns:a16="http://schemas.microsoft.com/office/drawing/2014/main" xmlns="" id="{BE1E6E44-F130-6341-B380-D149AA24F8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63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 dirty="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m</a:t>
              </a:r>
            </a:p>
          </p:txBody>
        </p:sp>
        <p:sp>
          <p:nvSpPr>
            <p:cNvPr id="30" name="Rectangle 7">
              <a:extLst>
                <a:ext uri="{FF2B5EF4-FFF2-40B4-BE49-F238E27FC236}">
                  <a16:creationId xmlns:a16="http://schemas.microsoft.com/office/drawing/2014/main" xmlns="" id="{E4C727B9-79AC-334F-8409-7448AAF0D8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340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o</a:t>
              </a:r>
            </a:p>
          </p:txBody>
        </p:sp>
        <p:sp>
          <p:nvSpPr>
            <p:cNvPr id="31" name="Rectangle 8">
              <a:extLst>
                <a:ext uri="{FF2B5EF4-FFF2-40B4-BE49-F238E27FC236}">
                  <a16:creationId xmlns:a16="http://schemas.microsoft.com/office/drawing/2014/main" xmlns="" id="{A654D58A-DE8B-1843-B624-B17BD57362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817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m</a:t>
              </a:r>
            </a:p>
          </p:txBody>
        </p:sp>
        <p:sp>
          <p:nvSpPr>
            <p:cNvPr id="32" name="Text Box 9">
              <a:extLst>
                <a:ext uri="{FF2B5EF4-FFF2-40B4-BE49-F238E27FC236}">
                  <a16:creationId xmlns:a16="http://schemas.microsoft.com/office/drawing/2014/main" xmlns="" id="{156D845E-941B-F848-9299-BFD20BE53B7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432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0</a:t>
              </a:r>
            </a:p>
          </p:txBody>
        </p:sp>
        <p:sp>
          <p:nvSpPr>
            <p:cNvPr id="33" name="Text Box 10">
              <a:extLst>
                <a:ext uri="{FF2B5EF4-FFF2-40B4-BE49-F238E27FC236}">
                  <a16:creationId xmlns:a16="http://schemas.microsoft.com/office/drawing/2014/main" xmlns="" id="{10F58F3E-A42D-6246-BAD7-1CE970D6338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909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1</a:t>
              </a:r>
            </a:p>
          </p:txBody>
        </p:sp>
        <p:sp>
          <p:nvSpPr>
            <p:cNvPr id="34" name="Text Box 11">
              <a:extLst>
                <a:ext uri="{FF2B5EF4-FFF2-40B4-BE49-F238E27FC236}">
                  <a16:creationId xmlns:a16="http://schemas.microsoft.com/office/drawing/2014/main" xmlns="" id="{D156F623-752E-124A-A369-99D1C1044C0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386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2</a:t>
              </a:r>
            </a:p>
          </p:txBody>
        </p:sp>
        <p:sp>
          <p:nvSpPr>
            <p:cNvPr id="35" name="Text Box 12">
              <a:extLst>
                <a:ext uri="{FF2B5EF4-FFF2-40B4-BE49-F238E27FC236}">
                  <a16:creationId xmlns:a16="http://schemas.microsoft.com/office/drawing/2014/main" xmlns="" id="{7F8342F8-ABA4-0141-A6FA-97CA52C83C0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863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3</a:t>
              </a:r>
            </a:p>
          </p:txBody>
        </p:sp>
        <p:sp>
          <p:nvSpPr>
            <p:cNvPr id="36" name="Text Box 13">
              <a:extLst>
                <a:ext uri="{FF2B5EF4-FFF2-40B4-BE49-F238E27FC236}">
                  <a16:creationId xmlns:a16="http://schemas.microsoft.com/office/drawing/2014/main" xmlns="" id="{3DC1F5BC-073B-8E43-8ED4-7B8C7C52674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340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4</a:t>
              </a:r>
            </a:p>
          </p:txBody>
        </p:sp>
        <p:sp>
          <p:nvSpPr>
            <p:cNvPr id="37" name="Text Box 14">
              <a:extLst>
                <a:ext uri="{FF2B5EF4-FFF2-40B4-BE49-F238E27FC236}">
                  <a16:creationId xmlns:a16="http://schemas.microsoft.com/office/drawing/2014/main" xmlns="" id="{5BF00EE3-E1A9-C041-9446-80F2B8A09F3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817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5</a:t>
              </a: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652E5B67-4203-344D-A1B5-B6AEC64C50E8}"/>
              </a:ext>
            </a:extLst>
          </p:cNvPr>
          <p:cNvSpPr txBox="1"/>
          <p:nvPr/>
        </p:nvSpPr>
        <p:spPr>
          <a:xfrm>
            <a:off x="4392179" y="5821853"/>
            <a:ext cx="1290738" cy="4408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length</a:t>
            </a:r>
          </a:p>
        </p:txBody>
      </p:sp>
      <p:sp>
        <p:nvSpPr>
          <p:cNvPr id="39" name="Text Box 38">
            <a:extLst>
              <a:ext uri="{FF2B5EF4-FFF2-40B4-BE49-F238E27FC236}">
                <a16:creationId xmlns:a16="http://schemas.microsoft.com/office/drawing/2014/main" xmlns="" id="{C09A08C2-C35F-BD4F-A77D-C37836E955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91393" y="6352710"/>
            <a:ext cx="990600" cy="52937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b="1" dirty="0">
                <a:latin typeface="Courier New" pitchFamily="1" charset="0"/>
              </a:rPr>
              <a:t>6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C94CAABE-7A4F-1447-B244-F8D7E08BB3C2}"/>
              </a:ext>
            </a:extLst>
          </p:cNvPr>
          <p:cNvSpPr txBox="1"/>
          <p:nvPr/>
        </p:nvSpPr>
        <p:spPr>
          <a:xfrm>
            <a:off x="260126" y="5821853"/>
            <a:ext cx="1475084" cy="4408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163837461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String Methods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FADD77B4-EE04-C34A-8D96-61A51F545D7D}"/>
              </a:ext>
            </a:extLst>
          </p:cNvPr>
          <p:cNvSpPr/>
          <p:nvPr/>
        </p:nvSpPr>
        <p:spPr>
          <a:xfrm>
            <a:off x="519622" y="1250478"/>
            <a:ext cx="7865253" cy="44721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325438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</a:t>
            </a: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void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run() {</a:t>
            </a:r>
            <a:endParaRPr lang="en-US" dirty="0">
              <a:solidFill>
                <a:srgbClr val="931A68"/>
              </a:solidFill>
              <a:latin typeface="Monaco" pitchFamily="2" charset="77"/>
            </a:endParaRPr>
          </a:p>
          <a:p>
            <a:pPr>
              <a:tabLst>
                <a:tab pos="325438" algn="l"/>
              </a:tabLst>
            </a:pPr>
            <a:r>
              <a:rPr lang="en-US" dirty="0">
                <a:latin typeface="Monaco" pitchFamily="2" charset="77"/>
              </a:rPr>
              <a:t> 	String </a:t>
            </a:r>
            <a:r>
              <a:rPr lang="en-US" dirty="0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>
                <a:latin typeface="Monaco" pitchFamily="2" charset="77"/>
              </a:rPr>
              <a:t> = </a:t>
            </a:r>
            <a:r>
              <a:rPr lang="en-US" dirty="0">
                <a:solidFill>
                  <a:srgbClr val="3933FF"/>
                </a:solidFill>
                <a:latin typeface="Monaco" pitchFamily="2" charset="77"/>
              </a:rPr>
              <a:t>"Hi mom"</a:t>
            </a:r>
            <a:r>
              <a:rPr lang="en-US" dirty="0">
                <a:latin typeface="Monaco" pitchFamily="2" charset="77"/>
              </a:rPr>
              <a:t>;</a:t>
            </a:r>
          </a:p>
          <a:p>
            <a:pPr>
              <a:tabLst>
                <a:tab pos="325438" algn="l"/>
              </a:tabLst>
            </a:pPr>
            <a:endParaRPr lang="en-US" dirty="0">
              <a:latin typeface="Monaco" pitchFamily="2" charset="77"/>
            </a:endParaRPr>
          </a:p>
          <a:p>
            <a:pPr>
              <a:tabLst>
                <a:tab pos="325438" algn="l"/>
              </a:tabLst>
            </a:pP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	// example of length method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	</a:t>
            </a:r>
            <a:r>
              <a:rPr lang="en-US" dirty="0" err="1">
                <a:solidFill>
                  <a:srgbClr val="931A68"/>
                </a:solidFill>
                <a:latin typeface="Monaco" pitchFamily="2" charset="77"/>
              </a:rPr>
              <a:t>int</a:t>
            </a:r>
            <a:r>
              <a:rPr lang="en-US" dirty="0">
                <a:latin typeface="Monaco" pitchFamily="2" charset="77"/>
              </a:rPr>
              <a:t> </a:t>
            </a:r>
            <a:r>
              <a:rPr lang="en-US" dirty="0">
                <a:solidFill>
                  <a:srgbClr val="7E504F"/>
                </a:solidFill>
                <a:latin typeface="Monaco" pitchFamily="2" charset="77"/>
              </a:rPr>
              <a:t>length</a:t>
            </a:r>
            <a:r>
              <a:rPr lang="en-US" dirty="0">
                <a:latin typeface="Monaco" pitchFamily="2" charset="77"/>
              </a:rPr>
              <a:t> =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 err="1">
                <a:latin typeface="Monaco" pitchFamily="2" charset="77"/>
              </a:rPr>
              <a:t>.length</a:t>
            </a:r>
            <a:r>
              <a:rPr lang="en-US" dirty="0">
                <a:latin typeface="Monaco" pitchFamily="2" charset="77"/>
              </a:rPr>
              <a:t>();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	</a:t>
            </a:r>
            <a:r>
              <a:rPr lang="en-US" dirty="0" err="1">
                <a:latin typeface="Monaco" pitchFamily="2" charset="77"/>
              </a:rPr>
              <a:t>println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>
                <a:solidFill>
                  <a:srgbClr val="7E504F"/>
                </a:solidFill>
                <a:latin typeface="Monaco" pitchFamily="2" charset="77"/>
              </a:rPr>
              <a:t>length</a:t>
            </a:r>
            <a:r>
              <a:rPr lang="en-US" dirty="0">
                <a:latin typeface="Monaco" pitchFamily="2" charset="77"/>
              </a:rPr>
              <a:t>); </a:t>
            </a: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// prints 6</a:t>
            </a:r>
          </a:p>
          <a:p>
            <a:pPr>
              <a:tabLst>
                <a:tab pos="325438" algn="l"/>
                <a:tab pos="736600" algn="l"/>
              </a:tabLst>
            </a:pPr>
            <a:endParaRPr lang="en-US" dirty="0">
              <a:latin typeface="Monaco" pitchFamily="2" charset="77"/>
            </a:endParaRP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	// example of </a:t>
            </a:r>
            <a:r>
              <a:rPr lang="en-US" dirty="0" err="1">
                <a:solidFill>
                  <a:srgbClr val="4E9072"/>
                </a:solidFill>
                <a:latin typeface="Monaco" pitchFamily="2" charset="77"/>
              </a:rPr>
              <a:t>getCharAt</a:t>
            </a:r>
            <a:endParaRPr lang="en-US" dirty="0">
              <a:solidFill>
                <a:srgbClr val="4E9072"/>
              </a:solidFill>
              <a:latin typeface="Monaco" pitchFamily="2" charset="77"/>
            </a:endParaRP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	char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</a:t>
            </a:r>
            <a:r>
              <a:rPr lang="en-US" dirty="0">
                <a:solidFill>
                  <a:srgbClr val="7E504F"/>
                </a:solidFill>
                <a:latin typeface="Monaco" pitchFamily="2" charset="77"/>
              </a:rPr>
              <a:t>first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=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 err="1">
                <a:solidFill>
                  <a:srgbClr val="000000"/>
                </a:solidFill>
                <a:latin typeface="Monaco" pitchFamily="2" charset="77"/>
              </a:rPr>
              <a:t>.charAt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(0);</a:t>
            </a:r>
            <a:endParaRPr lang="en-US" dirty="0">
              <a:solidFill>
                <a:srgbClr val="7E504F"/>
              </a:solidFill>
              <a:latin typeface="Monaco" pitchFamily="2" charset="77"/>
            </a:endParaRP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	</a:t>
            </a:r>
            <a:r>
              <a:rPr lang="en-US" dirty="0" err="1">
                <a:latin typeface="Monaco" pitchFamily="2" charset="77"/>
              </a:rPr>
              <a:t>println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>
                <a:solidFill>
                  <a:srgbClr val="7E504F"/>
                </a:solidFill>
                <a:latin typeface="Monaco" pitchFamily="2" charset="77"/>
              </a:rPr>
              <a:t>first</a:t>
            </a:r>
            <a:r>
              <a:rPr lang="en-US" dirty="0">
                <a:latin typeface="Monaco" pitchFamily="2" charset="77"/>
              </a:rPr>
              <a:t>); </a:t>
            </a: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// prints ‘H’</a:t>
            </a:r>
          </a:p>
          <a:p>
            <a:pPr>
              <a:tabLst>
                <a:tab pos="325438" algn="l"/>
                <a:tab pos="736600" algn="l"/>
              </a:tabLst>
            </a:pPr>
            <a:endParaRPr lang="en-US" dirty="0">
              <a:latin typeface="Monaco" pitchFamily="2" charset="77"/>
            </a:endParaRP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	// loop that prints letters one-by-one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	for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solidFill>
                  <a:srgbClr val="931A68"/>
                </a:solidFill>
                <a:latin typeface="Monaco" pitchFamily="2" charset="77"/>
              </a:rPr>
              <a:t>int</a:t>
            </a:r>
            <a:r>
              <a:rPr lang="en-US" dirty="0">
                <a:latin typeface="Monaco" pitchFamily="2" charset="77"/>
              </a:rPr>
              <a:t>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i</a:t>
            </a:r>
            <a:r>
              <a:rPr lang="en-US" dirty="0">
                <a:latin typeface="Monaco" pitchFamily="2" charset="77"/>
              </a:rPr>
              <a:t> = 0;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i</a:t>
            </a:r>
            <a:r>
              <a:rPr lang="en-US" dirty="0">
                <a:latin typeface="Monaco" pitchFamily="2" charset="77"/>
              </a:rPr>
              <a:t> &lt;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 err="1">
                <a:latin typeface="Monaco" pitchFamily="2" charset="77"/>
              </a:rPr>
              <a:t>.length</a:t>
            </a:r>
            <a:r>
              <a:rPr lang="en-US" dirty="0">
                <a:latin typeface="Monaco" pitchFamily="2" charset="77"/>
              </a:rPr>
              <a:t>();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i</a:t>
            </a:r>
            <a:r>
              <a:rPr lang="en-US" dirty="0">
                <a:latin typeface="Monaco" pitchFamily="2" charset="77"/>
              </a:rPr>
              <a:t>++) {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		char</a:t>
            </a:r>
            <a:r>
              <a:rPr lang="en-US" dirty="0">
                <a:latin typeface="Monaco" pitchFamily="2" charset="77"/>
              </a:rPr>
              <a:t>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ch</a:t>
            </a:r>
            <a:r>
              <a:rPr lang="en-US" dirty="0">
                <a:latin typeface="Monaco" pitchFamily="2" charset="77"/>
              </a:rPr>
              <a:t> =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 err="1">
                <a:latin typeface="Monaco" pitchFamily="2" charset="77"/>
              </a:rPr>
              <a:t>.charAt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i</a:t>
            </a:r>
            <a:r>
              <a:rPr lang="en-US" dirty="0">
                <a:latin typeface="Monaco" pitchFamily="2" charset="77"/>
              </a:rPr>
              <a:t>);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		</a:t>
            </a:r>
            <a:r>
              <a:rPr lang="en-US" dirty="0" err="1">
                <a:latin typeface="Monaco" pitchFamily="2" charset="77"/>
              </a:rPr>
              <a:t>println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ch</a:t>
            </a:r>
            <a:r>
              <a:rPr lang="en-US" dirty="0">
                <a:latin typeface="Monaco" pitchFamily="2" charset="77"/>
              </a:rPr>
              <a:t>);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	}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}</a:t>
            </a:r>
            <a:endParaRPr lang="en-US" dirty="0">
              <a:effectLst/>
              <a:latin typeface="Monaco" pitchFamily="2" charset="77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xmlns="" id="{B1E640B4-4385-A444-B40A-1BBCDA11FA47}"/>
              </a:ext>
            </a:extLst>
          </p:cNvPr>
          <p:cNvSpPr/>
          <p:nvPr/>
        </p:nvSpPr>
        <p:spPr>
          <a:xfrm>
            <a:off x="189781" y="966159"/>
            <a:ext cx="6866627" cy="4779034"/>
          </a:xfrm>
          <a:prstGeom prst="roundRect">
            <a:avLst>
              <a:gd name="adj" fmla="val 2921"/>
            </a:avLst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xmlns="" id="{8CF9BBF2-D2F9-1F40-956F-82763207FFE1}"/>
              </a:ext>
            </a:extLst>
          </p:cNvPr>
          <p:cNvSpPr/>
          <p:nvPr/>
        </p:nvSpPr>
        <p:spPr>
          <a:xfrm>
            <a:off x="7280694" y="1414731"/>
            <a:ext cx="2671314" cy="4275827"/>
          </a:xfrm>
          <a:prstGeom prst="roundRect">
            <a:avLst>
              <a:gd name="adj" fmla="val 2921"/>
            </a:avLst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8C309B2E-0AE4-CE44-A74D-EF44ABC8B556}"/>
              </a:ext>
            </a:extLst>
          </p:cNvPr>
          <p:cNvSpPr txBox="1"/>
          <p:nvPr/>
        </p:nvSpPr>
        <p:spPr>
          <a:xfrm>
            <a:off x="7901797" y="931653"/>
            <a:ext cx="1316386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Console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xmlns="" id="{F0BABE32-4C92-8D48-83E4-046BB0928CF3}"/>
              </a:ext>
            </a:extLst>
          </p:cNvPr>
          <p:cNvSpPr/>
          <p:nvPr/>
        </p:nvSpPr>
        <p:spPr>
          <a:xfrm>
            <a:off x="845388" y="3295290"/>
            <a:ext cx="5520905" cy="379563"/>
          </a:xfrm>
          <a:prstGeom prst="roundRect">
            <a:avLst/>
          </a:pr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9980A9E2-FB7C-B94C-8138-04EED8855FA5}"/>
              </a:ext>
            </a:extLst>
          </p:cNvPr>
          <p:cNvSpPr txBox="1"/>
          <p:nvPr/>
        </p:nvSpPr>
        <p:spPr>
          <a:xfrm>
            <a:off x="7418717" y="1570008"/>
            <a:ext cx="369012" cy="442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xmlns="" id="{D421B74F-75D4-2E42-BC9C-74B8CC1A2F6D}"/>
              </a:ext>
            </a:extLst>
          </p:cNvPr>
          <p:cNvGrpSpPr/>
          <p:nvPr/>
        </p:nvGrpSpPr>
        <p:grpSpPr>
          <a:xfrm>
            <a:off x="327805" y="6278503"/>
            <a:ext cx="3886200" cy="1136650"/>
            <a:chOff x="2743200" y="5881687"/>
            <a:chExt cx="3886200" cy="1136650"/>
          </a:xfrm>
        </p:grpSpPr>
        <p:sp>
          <p:nvSpPr>
            <p:cNvPr id="28" name="Rectangle 3">
              <a:extLst>
                <a:ext uri="{FF2B5EF4-FFF2-40B4-BE49-F238E27FC236}">
                  <a16:creationId xmlns:a16="http://schemas.microsoft.com/office/drawing/2014/main" xmlns="" id="{D5B00B8C-5D83-EA4C-A60E-AF9F9FD901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432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H</a:t>
              </a:r>
            </a:p>
          </p:txBody>
        </p:sp>
        <p:sp>
          <p:nvSpPr>
            <p:cNvPr id="29" name="Rectangle 4">
              <a:extLst>
                <a:ext uri="{FF2B5EF4-FFF2-40B4-BE49-F238E27FC236}">
                  <a16:creationId xmlns:a16="http://schemas.microsoft.com/office/drawing/2014/main" xmlns="" id="{74A936BA-8761-F340-AE5A-56B2A729D7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09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i</a:t>
              </a:r>
            </a:p>
          </p:txBody>
        </p:sp>
        <p:sp>
          <p:nvSpPr>
            <p:cNvPr id="30" name="Rectangle 5">
              <a:extLst>
                <a:ext uri="{FF2B5EF4-FFF2-40B4-BE49-F238E27FC236}">
                  <a16:creationId xmlns:a16="http://schemas.microsoft.com/office/drawing/2014/main" xmlns="" id="{547E0BDD-3976-7E43-A5E3-759F508AD3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386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 </a:t>
              </a:r>
            </a:p>
          </p:txBody>
        </p:sp>
        <p:sp>
          <p:nvSpPr>
            <p:cNvPr id="31" name="Rectangle 6">
              <a:extLst>
                <a:ext uri="{FF2B5EF4-FFF2-40B4-BE49-F238E27FC236}">
                  <a16:creationId xmlns:a16="http://schemas.microsoft.com/office/drawing/2014/main" xmlns="" id="{31E6E3BC-72B6-F64A-9EDB-EDFE79913C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63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 dirty="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m</a:t>
              </a:r>
            </a:p>
          </p:txBody>
        </p:sp>
        <p:sp>
          <p:nvSpPr>
            <p:cNvPr id="32" name="Rectangle 7">
              <a:extLst>
                <a:ext uri="{FF2B5EF4-FFF2-40B4-BE49-F238E27FC236}">
                  <a16:creationId xmlns:a16="http://schemas.microsoft.com/office/drawing/2014/main" xmlns="" id="{988707A7-3B20-904A-81C8-B816A65D33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340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o</a:t>
              </a:r>
            </a:p>
          </p:txBody>
        </p:sp>
        <p:sp>
          <p:nvSpPr>
            <p:cNvPr id="33" name="Rectangle 8">
              <a:extLst>
                <a:ext uri="{FF2B5EF4-FFF2-40B4-BE49-F238E27FC236}">
                  <a16:creationId xmlns:a16="http://schemas.microsoft.com/office/drawing/2014/main" xmlns="" id="{13817E8E-79C2-7C40-949B-D7EE79349F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817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m</a:t>
              </a:r>
            </a:p>
          </p:txBody>
        </p:sp>
        <p:sp>
          <p:nvSpPr>
            <p:cNvPr id="34" name="Text Box 9">
              <a:extLst>
                <a:ext uri="{FF2B5EF4-FFF2-40B4-BE49-F238E27FC236}">
                  <a16:creationId xmlns:a16="http://schemas.microsoft.com/office/drawing/2014/main" xmlns="" id="{144CB268-26F4-EE49-8F0F-1B29B1DE49D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432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0</a:t>
              </a:r>
            </a:p>
          </p:txBody>
        </p:sp>
        <p:sp>
          <p:nvSpPr>
            <p:cNvPr id="35" name="Text Box 10">
              <a:extLst>
                <a:ext uri="{FF2B5EF4-FFF2-40B4-BE49-F238E27FC236}">
                  <a16:creationId xmlns:a16="http://schemas.microsoft.com/office/drawing/2014/main" xmlns="" id="{0709F48B-C46E-CA4F-A480-87CEEAF9C25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909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1</a:t>
              </a:r>
            </a:p>
          </p:txBody>
        </p:sp>
        <p:sp>
          <p:nvSpPr>
            <p:cNvPr id="36" name="Text Box 11">
              <a:extLst>
                <a:ext uri="{FF2B5EF4-FFF2-40B4-BE49-F238E27FC236}">
                  <a16:creationId xmlns:a16="http://schemas.microsoft.com/office/drawing/2014/main" xmlns="" id="{23C513A3-9E22-F149-A481-0AB4B49BB73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386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2</a:t>
              </a:r>
            </a:p>
          </p:txBody>
        </p:sp>
        <p:sp>
          <p:nvSpPr>
            <p:cNvPr id="37" name="Text Box 12">
              <a:extLst>
                <a:ext uri="{FF2B5EF4-FFF2-40B4-BE49-F238E27FC236}">
                  <a16:creationId xmlns:a16="http://schemas.microsoft.com/office/drawing/2014/main" xmlns="" id="{D7CDF149-057B-874E-8908-2BD3B6DAAFC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863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3</a:t>
              </a:r>
            </a:p>
          </p:txBody>
        </p:sp>
        <p:sp>
          <p:nvSpPr>
            <p:cNvPr id="38" name="Text Box 13">
              <a:extLst>
                <a:ext uri="{FF2B5EF4-FFF2-40B4-BE49-F238E27FC236}">
                  <a16:creationId xmlns:a16="http://schemas.microsoft.com/office/drawing/2014/main" xmlns="" id="{96507CFD-3889-674E-8E92-D0A1D3EA3B9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340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4</a:t>
              </a:r>
            </a:p>
          </p:txBody>
        </p:sp>
        <p:sp>
          <p:nvSpPr>
            <p:cNvPr id="39" name="Text Box 14">
              <a:extLst>
                <a:ext uri="{FF2B5EF4-FFF2-40B4-BE49-F238E27FC236}">
                  <a16:creationId xmlns:a16="http://schemas.microsoft.com/office/drawing/2014/main" xmlns="" id="{FE1DC717-B149-354F-85C2-E9FFAD32E4E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817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5</a:t>
              </a: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FBB5A7F3-AF95-F145-8578-05985D2D7FB4}"/>
              </a:ext>
            </a:extLst>
          </p:cNvPr>
          <p:cNvSpPr txBox="1"/>
          <p:nvPr/>
        </p:nvSpPr>
        <p:spPr>
          <a:xfrm>
            <a:off x="4392179" y="5821853"/>
            <a:ext cx="1290738" cy="4408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length</a:t>
            </a:r>
          </a:p>
        </p:txBody>
      </p:sp>
      <p:sp>
        <p:nvSpPr>
          <p:cNvPr id="41" name="Text Box 38">
            <a:extLst>
              <a:ext uri="{FF2B5EF4-FFF2-40B4-BE49-F238E27FC236}">
                <a16:creationId xmlns:a16="http://schemas.microsoft.com/office/drawing/2014/main" xmlns="" id="{2D89461D-4880-D94E-A0B1-2A7B2B5F38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91393" y="6352710"/>
            <a:ext cx="990600" cy="52937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b="1" dirty="0">
                <a:latin typeface="Courier New" pitchFamily="1" charset="0"/>
              </a:rPr>
              <a:t>6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D1D678BC-3291-C84B-A6B0-73C693458154}"/>
              </a:ext>
            </a:extLst>
          </p:cNvPr>
          <p:cNvSpPr txBox="1"/>
          <p:nvPr/>
        </p:nvSpPr>
        <p:spPr>
          <a:xfrm>
            <a:off x="260126" y="5821853"/>
            <a:ext cx="1475084" cy="4408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example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B083D1FC-2AAA-D045-9910-D7A0372DF066}"/>
              </a:ext>
            </a:extLst>
          </p:cNvPr>
          <p:cNvSpPr txBox="1"/>
          <p:nvPr/>
        </p:nvSpPr>
        <p:spPr>
          <a:xfrm>
            <a:off x="5856944" y="5834045"/>
            <a:ext cx="1129072" cy="440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first</a:t>
            </a:r>
          </a:p>
        </p:txBody>
      </p:sp>
      <p:sp>
        <p:nvSpPr>
          <p:cNvPr id="44" name="Text Box 38">
            <a:extLst>
              <a:ext uri="{FF2B5EF4-FFF2-40B4-BE49-F238E27FC236}">
                <a16:creationId xmlns:a16="http://schemas.microsoft.com/office/drawing/2014/main" xmlns="" id="{CE647A01-E138-9C4C-A222-F043566D42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09854" y="6349835"/>
            <a:ext cx="990600" cy="52937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b="1" dirty="0">
                <a:solidFill>
                  <a:srgbClr val="0432FF"/>
                </a:solidFill>
                <a:latin typeface="Courier New" pitchFamily="1" charset="0"/>
              </a:rPr>
              <a:t>‘H’</a:t>
            </a:r>
          </a:p>
        </p:txBody>
      </p:sp>
    </p:spTree>
    <p:extLst>
      <p:ext uri="{BB962C8B-B14F-4D97-AF65-F5344CB8AC3E}">
        <p14:creationId xmlns:p14="http://schemas.microsoft.com/office/powerpoint/2010/main" val="90757993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String Methods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FADD77B4-EE04-C34A-8D96-61A51F545D7D}"/>
              </a:ext>
            </a:extLst>
          </p:cNvPr>
          <p:cNvSpPr/>
          <p:nvPr/>
        </p:nvSpPr>
        <p:spPr>
          <a:xfrm>
            <a:off x="519622" y="1250478"/>
            <a:ext cx="7865253" cy="44721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325438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</a:t>
            </a: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void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run() {</a:t>
            </a:r>
            <a:endParaRPr lang="en-US" dirty="0">
              <a:solidFill>
                <a:srgbClr val="931A68"/>
              </a:solidFill>
              <a:latin typeface="Monaco" pitchFamily="2" charset="77"/>
            </a:endParaRPr>
          </a:p>
          <a:p>
            <a:pPr>
              <a:tabLst>
                <a:tab pos="325438" algn="l"/>
              </a:tabLst>
            </a:pPr>
            <a:r>
              <a:rPr lang="en-US" dirty="0">
                <a:latin typeface="Monaco" pitchFamily="2" charset="77"/>
              </a:rPr>
              <a:t> 	String </a:t>
            </a:r>
            <a:r>
              <a:rPr lang="en-US" dirty="0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>
                <a:latin typeface="Monaco" pitchFamily="2" charset="77"/>
              </a:rPr>
              <a:t> = </a:t>
            </a:r>
            <a:r>
              <a:rPr lang="en-US" dirty="0">
                <a:solidFill>
                  <a:srgbClr val="3933FF"/>
                </a:solidFill>
                <a:latin typeface="Monaco" pitchFamily="2" charset="77"/>
              </a:rPr>
              <a:t>"Hi mom"</a:t>
            </a:r>
            <a:r>
              <a:rPr lang="en-US" dirty="0">
                <a:latin typeface="Monaco" pitchFamily="2" charset="77"/>
              </a:rPr>
              <a:t>;</a:t>
            </a:r>
          </a:p>
          <a:p>
            <a:pPr>
              <a:tabLst>
                <a:tab pos="325438" algn="l"/>
              </a:tabLst>
            </a:pPr>
            <a:endParaRPr lang="en-US" dirty="0">
              <a:latin typeface="Monaco" pitchFamily="2" charset="77"/>
            </a:endParaRPr>
          </a:p>
          <a:p>
            <a:pPr>
              <a:tabLst>
                <a:tab pos="325438" algn="l"/>
              </a:tabLst>
            </a:pP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	// example of length method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	</a:t>
            </a:r>
            <a:r>
              <a:rPr lang="en-US" dirty="0" err="1">
                <a:solidFill>
                  <a:srgbClr val="931A68"/>
                </a:solidFill>
                <a:latin typeface="Monaco" pitchFamily="2" charset="77"/>
              </a:rPr>
              <a:t>int</a:t>
            </a:r>
            <a:r>
              <a:rPr lang="en-US" dirty="0">
                <a:latin typeface="Monaco" pitchFamily="2" charset="77"/>
              </a:rPr>
              <a:t> </a:t>
            </a:r>
            <a:r>
              <a:rPr lang="en-US" dirty="0">
                <a:solidFill>
                  <a:srgbClr val="7E504F"/>
                </a:solidFill>
                <a:latin typeface="Monaco" pitchFamily="2" charset="77"/>
              </a:rPr>
              <a:t>length</a:t>
            </a:r>
            <a:r>
              <a:rPr lang="en-US" dirty="0">
                <a:latin typeface="Monaco" pitchFamily="2" charset="77"/>
              </a:rPr>
              <a:t> =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 err="1">
                <a:latin typeface="Monaco" pitchFamily="2" charset="77"/>
              </a:rPr>
              <a:t>.length</a:t>
            </a:r>
            <a:r>
              <a:rPr lang="en-US" dirty="0">
                <a:latin typeface="Monaco" pitchFamily="2" charset="77"/>
              </a:rPr>
              <a:t>();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	</a:t>
            </a:r>
            <a:r>
              <a:rPr lang="en-US" dirty="0" err="1">
                <a:latin typeface="Monaco" pitchFamily="2" charset="77"/>
              </a:rPr>
              <a:t>println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>
                <a:solidFill>
                  <a:srgbClr val="7E504F"/>
                </a:solidFill>
                <a:latin typeface="Monaco" pitchFamily="2" charset="77"/>
              </a:rPr>
              <a:t>length</a:t>
            </a:r>
            <a:r>
              <a:rPr lang="en-US" dirty="0">
                <a:latin typeface="Monaco" pitchFamily="2" charset="77"/>
              </a:rPr>
              <a:t>); </a:t>
            </a: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// prints 6</a:t>
            </a:r>
          </a:p>
          <a:p>
            <a:pPr>
              <a:tabLst>
                <a:tab pos="325438" algn="l"/>
                <a:tab pos="736600" algn="l"/>
              </a:tabLst>
            </a:pPr>
            <a:endParaRPr lang="en-US" dirty="0">
              <a:latin typeface="Monaco" pitchFamily="2" charset="77"/>
            </a:endParaRP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	// example of </a:t>
            </a:r>
            <a:r>
              <a:rPr lang="en-US" dirty="0" err="1">
                <a:solidFill>
                  <a:srgbClr val="4E9072"/>
                </a:solidFill>
                <a:latin typeface="Monaco" pitchFamily="2" charset="77"/>
              </a:rPr>
              <a:t>getCharAt</a:t>
            </a:r>
            <a:endParaRPr lang="en-US" dirty="0">
              <a:solidFill>
                <a:srgbClr val="4E9072"/>
              </a:solidFill>
              <a:latin typeface="Monaco" pitchFamily="2" charset="77"/>
            </a:endParaRP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	char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</a:t>
            </a:r>
            <a:r>
              <a:rPr lang="en-US" dirty="0">
                <a:solidFill>
                  <a:srgbClr val="7E504F"/>
                </a:solidFill>
                <a:latin typeface="Monaco" pitchFamily="2" charset="77"/>
              </a:rPr>
              <a:t>first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=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 err="1">
                <a:solidFill>
                  <a:srgbClr val="000000"/>
                </a:solidFill>
                <a:latin typeface="Monaco" pitchFamily="2" charset="77"/>
              </a:rPr>
              <a:t>.charAt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(0);</a:t>
            </a:r>
            <a:endParaRPr lang="en-US" dirty="0">
              <a:solidFill>
                <a:srgbClr val="7E504F"/>
              </a:solidFill>
              <a:latin typeface="Monaco" pitchFamily="2" charset="77"/>
            </a:endParaRP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	</a:t>
            </a:r>
            <a:r>
              <a:rPr lang="en-US" dirty="0" err="1">
                <a:latin typeface="Monaco" pitchFamily="2" charset="77"/>
              </a:rPr>
              <a:t>println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>
                <a:solidFill>
                  <a:srgbClr val="7E504F"/>
                </a:solidFill>
                <a:latin typeface="Monaco" pitchFamily="2" charset="77"/>
              </a:rPr>
              <a:t>first</a:t>
            </a:r>
            <a:r>
              <a:rPr lang="en-US" dirty="0">
                <a:latin typeface="Monaco" pitchFamily="2" charset="77"/>
              </a:rPr>
              <a:t>); </a:t>
            </a: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// prints ‘H’</a:t>
            </a:r>
          </a:p>
          <a:p>
            <a:pPr>
              <a:tabLst>
                <a:tab pos="325438" algn="l"/>
                <a:tab pos="736600" algn="l"/>
              </a:tabLst>
            </a:pPr>
            <a:endParaRPr lang="en-US" dirty="0">
              <a:latin typeface="Monaco" pitchFamily="2" charset="77"/>
            </a:endParaRP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	// loop that prints letters one-by-one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	for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solidFill>
                  <a:srgbClr val="931A68"/>
                </a:solidFill>
                <a:latin typeface="Monaco" pitchFamily="2" charset="77"/>
              </a:rPr>
              <a:t>int</a:t>
            </a:r>
            <a:r>
              <a:rPr lang="en-US" dirty="0">
                <a:latin typeface="Monaco" pitchFamily="2" charset="77"/>
              </a:rPr>
              <a:t>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i</a:t>
            </a:r>
            <a:r>
              <a:rPr lang="en-US" dirty="0">
                <a:latin typeface="Monaco" pitchFamily="2" charset="77"/>
              </a:rPr>
              <a:t> = 0;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i</a:t>
            </a:r>
            <a:r>
              <a:rPr lang="en-US" dirty="0">
                <a:latin typeface="Monaco" pitchFamily="2" charset="77"/>
              </a:rPr>
              <a:t> &lt;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 err="1">
                <a:latin typeface="Monaco" pitchFamily="2" charset="77"/>
              </a:rPr>
              <a:t>.length</a:t>
            </a:r>
            <a:r>
              <a:rPr lang="en-US" dirty="0">
                <a:latin typeface="Monaco" pitchFamily="2" charset="77"/>
              </a:rPr>
              <a:t>();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i</a:t>
            </a:r>
            <a:r>
              <a:rPr lang="en-US" dirty="0">
                <a:latin typeface="Monaco" pitchFamily="2" charset="77"/>
              </a:rPr>
              <a:t>++) {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		char</a:t>
            </a:r>
            <a:r>
              <a:rPr lang="en-US" dirty="0">
                <a:latin typeface="Monaco" pitchFamily="2" charset="77"/>
              </a:rPr>
              <a:t>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ch</a:t>
            </a:r>
            <a:r>
              <a:rPr lang="en-US" dirty="0">
                <a:latin typeface="Monaco" pitchFamily="2" charset="77"/>
              </a:rPr>
              <a:t> =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 err="1">
                <a:latin typeface="Monaco" pitchFamily="2" charset="77"/>
              </a:rPr>
              <a:t>.charAt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i</a:t>
            </a:r>
            <a:r>
              <a:rPr lang="en-US" dirty="0">
                <a:latin typeface="Monaco" pitchFamily="2" charset="77"/>
              </a:rPr>
              <a:t>);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		</a:t>
            </a:r>
            <a:r>
              <a:rPr lang="en-US" dirty="0" err="1">
                <a:latin typeface="Monaco" pitchFamily="2" charset="77"/>
              </a:rPr>
              <a:t>println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ch</a:t>
            </a:r>
            <a:r>
              <a:rPr lang="en-US" dirty="0">
                <a:latin typeface="Monaco" pitchFamily="2" charset="77"/>
              </a:rPr>
              <a:t>);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	}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}</a:t>
            </a:r>
            <a:endParaRPr lang="en-US" dirty="0">
              <a:effectLst/>
              <a:latin typeface="Monaco" pitchFamily="2" charset="77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xmlns="" id="{B1E640B4-4385-A444-B40A-1BBCDA11FA47}"/>
              </a:ext>
            </a:extLst>
          </p:cNvPr>
          <p:cNvSpPr/>
          <p:nvPr/>
        </p:nvSpPr>
        <p:spPr>
          <a:xfrm>
            <a:off x="189781" y="966159"/>
            <a:ext cx="6866627" cy="4779034"/>
          </a:xfrm>
          <a:prstGeom prst="roundRect">
            <a:avLst>
              <a:gd name="adj" fmla="val 2921"/>
            </a:avLst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xmlns="" id="{8CF9BBF2-D2F9-1F40-956F-82763207FFE1}"/>
              </a:ext>
            </a:extLst>
          </p:cNvPr>
          <p:cNvSpPr/>
          <p:nvPr/>
        </p:nvSpPr>
        <p:spPr>
          <a:xfrm>
            <a:off x="7280694" y="1414731"/>
            <a:ext cx="2671314" cy="4275827"/>
          </a:xfrm>
          <a:prstGeom prst="roundRect">
            <a:avLst>
              <a:gd name="adj" fmla="val 2921"/>
            </a:avLst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8C309B2E-0AE4-CE44-A74D-EF44ABC8B556}"/>
              </a:ext>
            </a:extLst>
          </p:cNvPr>
          <p:cNvSpPr txBox="1"/>
          <p:nvPr/>
        </p:nvSpPr>
        <p:spPr>
          <a:xfrm>
            <a:off x="7901797" y="931653"/>
            <a:ext cx="1316386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Console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xmlns="" id="{F0BABE32-4C92-8D48-83E4-046BB0928CF3}"/>
              </a:ext>
            </a:extLst>
          </p:cNvPr>
          <p:cNvSpPr/>
          <p:nvPr/>
        </p:nvSpPr>
        <p:spPr>
          <a:xfrm>
            <a:off x="845388" y="3554082"/>
            <a:ext cx="5520905" cy="379563"/>
          </a:xfrm>
          <a:prstGeom prst="roundRect">
            <a:avLst/>
          </a:pr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9980A9E2-FB7C-B94C-8138-04EED8855FA5}"/>
              </a:ext>
            </a:extLst>
          </p:cNvPr>
          <p:cNvSpPr txBox="1"/>
          <p:nvPr/>
        </p:nvSpPr>
        <p:spPr>
          <a:xfrm>
            <a:off x="7418717" y="1570008"/>
            <a:ext cx="369012" cy="442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9C8FD9A6-6629-654D-8FAD-BC9D1006B774}"/>
              </a:ext>
            </a:extLst>
          </p:cNvPr>
          <p:cNvSpPr txBox="1"/>
          <p:nvPr/>
        </p:nvSpPr>
        <p:spPr>
          <a:xfrm>
            <a:off x="7433093" y="1998454"/>
            <a:ext cx="369012" cy="442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xmlns="" id="{4A84A704-92C7-3646-B701-8EC2DD0CD6DE}"/>
              </a:ext>
            </a:extLst>
          </p:cNvPr>
          <p:cNvGrpSpPr/>
          <p:nvPr/>
        </p:nvGrpSpPr>
        <p:grpSpPr>
          <a:xfrm>
            <a:off x="327805" y="6278503"/>
            <a:ext cx="3886200" cy="1136650"/>
            <a:chOff x="2743200" y="5881687"/>
            <a:chExt cx="3886200" cy="1136650"/>
          </a:xfrm>
        </p:grpSpPr>
        <p:sp>
          <p:nvSpPr>
            <p:cNvPr id="29" name="Rectangle 3">
              <a:extLst>
                <a:ext uri="{FF2B5EF4-FFF2-40B4-BE49-F238E27FC236}">
                  <a16:creationId xmlns:a16="http://schemas.microsoft.com/office/drawing/2014/main" xmlns="" id="{A2451E50-FA7B-CE47-9A0F-CE0885DA61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432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H</a:t>
              </a:r>
            </a:p>
          </p:txBody>
        </p:sp>
        <p:sp>
          <p:nvSpPr>
            <p:cNvPr id="30" name="Rectangle 4">
              <a:extLst>
                <a:ext uri="{FF2B5EF4-FFF2-40B4-BE49-F238E27FC236}">
                  <a16:creationId xmlns:a16="http://schemas.microsoft.com/office/drawing/2014/main" xmlns="" id="{459C37D9-CC61-8942-AEED-56E1CBAF42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09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i</a:t>
              </a:r>
            </a:p>
          </p:txBody>
        </p:sp>
        <p:sp>
          <p:nvSpPr>
            <p:cNvPr id="31" name="Rectangle 5">
              <a:extLst>
                <a:ext uri="{FF2B5EF4-FFF2-40B4-BE49-F238E27FC236}">
                  <a16:creationId xmlns:a16="http://schemas.microsoft.com/office/drawing/2014/main" xmlns="" id="{3218F015-A45A-5941-8327-7AA1BD8CAA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386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 </a:t>
              </a:r>
            </a:p>
          </p:txBody>
        </p:sp>
        <p:sp>
          <p:nvSpPr>
            <p:cNvPr id="32" name="Rectangle 6">
              <a:extLst>
                <a:ext uri="{FF2B5EF4-FFF2-40B4-BE49-F238E27FC236}">
                  <a16:creationId xmlns:a16="http://schemas.microsoft.com/office/drawing/2014/main" xmlns="" id="{42FA88F1-6BF1-4145-B3AB-9B21F31735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63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 dirty="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m</a:t>
              </a:r>
            </a:p>
          </p:txBody>
        </p:sp>
        <p:sp>
          <p:nvSpPr>
            <p:cNvPr id="33" name="Rectangle 7">
              <a:extLst>
                <a:ext uri="{FF2B5EF4-FFF2-40B4-BE49-F238E27FC236}">
                  <a16:creationId xmlns:a16="http://schemas.microsoft.com/office/drawing/2014/main" xmlns="" id="{154643C2-2EF8-6744-B415-3FFBDE07FC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340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o</a:t>
              </a:r>
            </a:p>
          </p:txBody>
        </p:sp>
        <p:sp>
          <p:nvSpPr>
            <p:cNvPr id="34" name="Rectangle 8">
              <a:extLst>
                <a:ext uri="{FF2B5EF4-FFF2-40B4-BE49-F238E27FC236}">
                  <a16:creationId xmlns:a16="http://schemas.microsoft.com/office/drawing/2014/main" xmlns="" id="{665DCD8A-D71B-544D-9B64-EBCCA01D7C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817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m</a:t>
              </a:r>
            </a:p>
          </p:txBody>
        </p:sp>
        <p:sp>
          <p:nvSpPr>
            <p:cNvPr id="35" name="Text Box 9">
              <a:extLst>
                <a:ext uri="{FF2B5EF4-FFF2-40B4-BE49-F238E27FC236}">
                  <a16:creationId xmlns:a16="http://schemas.microsoft.com/office/drawing/2014/main" xmlns="" id="{1B7A90D8-767A-664C-852A-F0883B63CC4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432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0</a:t>
              </a:r>
            </a:p>
          </p:txBody>
        </p:sp>
        <p:sp>
          <p:nvSpPr>
            <p:cNvPr id="36" name="Text Box 10">
              <a:extLst>
                <a:ext uri="{FF2B5EF4-FFF2-40B4-BE49-F238E27FC236}">
                  <a16:creationId xmlns:a16="http://schemas.microsoft.com/office/drawing/2014/main" xmlns="" id="{B3C53704-7771-3A4D-BE2C-1132FA65243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909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1</a:t>
              </a:r>
            </a:p>
          </p:txBody>
        </p:sp>
        <p:sp>
          <p:nvSpPr>
            <p:cNvPr id="37" name="Text Box 11">
              <a:extLst>
                <a:ext uri="{FF2B5EF4-FFF2-40B4-BE49-F238E27FC236}">
                  <a16:creationId xmlns:a16="http://schemas.microsoft.com/office/drawing/2014/main" xmlns="" id="{EC25483D-BC07-CD4C-8192-522B852FEB4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386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2</a:t>
              </a:r>
            </a:p>
          </p:txBody>
        </p:sp>
        <p:sp>
          <p:nvSpPr>
            <p:cNvPr id="38" name="Text Box 12">
              <a:extLst>
                <a:ext uri="{FF2B5EF4-FFF2-40B4-BE49-F238E27FC236}">
                  <a16:creationId xmlns:a16="http://schemas.microsoft.com/office/drawing/2014/main" xmlns="" id="{919B9948-E148-2C4D-9903-E00E4F5C729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863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3</a:t>
              </a:r>
            </a:p>
          </p:txBody>
        </p:sp>
        <p:sp>
          <p:nvSpPr>
            <p:cNvPr id="39" name="Text Box 13">
              <a:extLst>
                <a:ext uri="{FF2B5EF4-FFF2-40B4-BE49-F238E27FC236}">
                  <a16:creationId xmlns:a16="http://schemas.microsoft.com/office/drawing/2014/main" xmlns="" id="{6C17B9F2-8310-FB48-99BD-FDBD502D455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340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4</a:t>
              </a:r>
            </a:p>
          </p:txBody>
        </p:sp>
        <p:sp>
          <p:nvSpPr>
            <p:cNvPr id="40" name="Text Box 14">
              <a:extLst>
                <a:ext uri="{FF2B5EF4-FFF2-40B4-BE49-F238E27FC236}">
                  <a16:creationId xmlns:a16="http://schemas.microsoft.com/office/drawing/2014/main" xmlns="" id="{E0BB1553-AE6C-B34B-8564-E411586AA24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817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5</a:t>
              </a:r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5EC5E8CF-EC2E-ED40-9A74-42DE32ED7478}"/>
              </a:ext>
            </a:extLst>
          </p:cNvPr>
          <p:cNvSpPr txBox="1"/>
          <p:nvPr/>
        </p:nvSpPr>
        <p:spPr>
          <a:xfrm>
            <a:off x="4392179" y="5821853"/>
            <a:ext cx="1290738" cy="4408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length</a:t>
            </a:r>
          </a:p>
        </p:txBody>
      </p:sp>
      <p:sp>
        <p:nvSpPr>
          <p:cNvPr id="42" name="Text Box 38">
            <a:extLst>
              <a:ext uri="{FF2B5EF4-FFF2-40B4-BE49-F238E27FC236}">
                <a16:creationId xmlns:a16="http://schemas.microsoft.com/office/drawing/2014/main" xmlns="" id="{192C9BDE-A1F2-674A-900B-BD4E2FBEB4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91393" y="6352710"/>
            <a:ext cx="990600" cy="52937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b="1" dirty="0">
                <a:latin typeface="Courier New" pitchFamily="1" charset="0"/>
              </a:rPr>
              <a:t>6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C6A704B1-C7F1-774F-9142-845206F83A95}"/>
              </a:ext>
            </a:extLst>
          </p:cNvPr>
          <p:cNvSpPr txBox="1"/>
          <p:nvPr/>
        </p:nvSpPr>
        <p:spPr>
          <a:xfrm>
            <a:off x="260126" y="5821853"/>
            <a:ext cx="1475084" cy="4408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example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xmlns="" id="{92610371-D83B-E34F-B08A-F5F8932A658C}"/>
              </a:ext>
            </a:extLst>
          </p:cNvPr>
          <p:cNvSpPr txBox="1"/>
          <p:nvPr/>
        </p:nvSpPr>
        <p:spPr>
          <a:xfrm>
            <a:off x="5856944" y="5834045"/>
            <a:ext cx="1129072" cy="440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first</a:t>
            </a:r>
          </a:p>
        </p:txBody>
      </p:sp>
      <p:sp>
        <p:nvSpPr>
          <p:cNvPr id="45" name="Text Box 38">
            <a:extLst>
              <a:ext uri="{FF2B5EF4-FFF2-40B4-BE49-F238E27FC236}">
                <a16:creationId xmlns:a16="http://schemas.microsoft.com/office/drawing/2014/main" xmlns="" id="{FF0FBFA5-A7BC-664E-8D00-F6FCE449AA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09854" y="6349835"/>
            <a:ext cx="990600" cy="52937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b="1" dirty="0">
                <a:solidFill>
                  <a:srgbClr val="0432FF"/>
                </a:solidFill>
                <a:latin typeface="Courier New" pitchFamily="1" charset="0"/>
              </a:rPr>
              <a:t>‘H’</a:t>
            </a:r>
          </a:p>
        </p:txBody>
      </p:sp>
    </p:spTree>
    <p:extLst>
      <p:ext uri="{BB962C8B-B14F-4D97-AF65-F5344CB8AC3E}">
        <p14:creationId xmlns:p14="http://schemas.microsoft.com/office/powerpoint/2010/main" val="173560008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String Methods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FADD77B4-EE04-C34A-8D96-61A51F545D7D}"/>
              </a:ext>
            </a:extLst>
          </p:cNvPr>
          <p:cNvSpPr/>
          <p:nvPr/>
        </p:nvSpPr>
        <p:spPr>
          <a:xfrm>
            <a:off x="519622" y="1250478"/>
            <a:ext cx="7865253" cy="44721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325438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</a:t>
            </a: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void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run() {</a:t>
            </a:r>
            <a:endParaRPr lang="en-US" dirty="0">
              <a:solidFill>
                <a:srgbClr val="931A68"/>
              </a:solidFill>
              <a:latin typeface="Monaco" pitchFamily="2" charset="77"/>
            </a:endParaRPr>
          </a:p>
          <a:p>
            <a:pPr>
              <a:tabLst>
                <a:tab pos="325438" algn="l"/>
              </a:tabLst>
            </a:pPr>
            <a:r>
              <a:rPr lang="en-US" dirty="0">
                <a:latin typeface="Monaco" pitchFamily="2" charset="77"/>
              </a:rPr>
              <a:t> 	String </a:t>
            </a:r>
            <a:r>
              <a:rPr lang="en-US" dirty="0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>
                <a:latin typeface="Monaco" pitchFamily="2" charset="77"/>
              </a:rPr>
              <a:t> = </a:t>
            </a:r>
            <a:r>
              <a:rPr lang="en-US" dirty="0">
                <a:solidFill>
                  <a:srgbClr val="3933FF"/>
                </a:solidFill>
                <a:latin typeface="Monaco" pitchFamily="2" charset="77"/>
              </a:rPr>
              <a:t>"Hi mom"</a:t>
            </a:r>
            <a:r>
              <a:rPr lang="en-US" dirty="0">
                <a:latin typeface="Monaco" pitchFamily="2" charset="77"/>
              </a:rPr>
              <a:t>;</a:t>
            </a:r>
          </a:p>
          <a:p>
            <a:pPr>
              <a:tabLst>
                <a:tab pos="325438" algn="l"/>
              </a:tabLst>
            </a:pPr>
            <a:endParaRPr lang="en-US" dirty="0">
              <a:latin typeface="Monaco" pitchFamily="2" charset="77"/>
            </a:endParaRPr>
          </a:p>
          <a:p>
            <a:pPr>
              <a:tabLst>
                <a:tab pos="325438" algn="l"/>
              </a:tabLst>
            </a:pP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	// example of length method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	</a:t>
            </a:r>
            <a:r>
              <a:rPr lang="en-US" dirty="0" err="1">
                <a:solidFill>
                  <a:srgbClr val="931A68"/>
                </a:solidFill>
                <a:latin typeface="Monaco" pitchFamily="2" charset="77"/>
              </a:rPr>
              <a:t>int</a:t>
            </a:r>
            <a:r>
              <a:rPr lang="en-US" dirty="0">
                <a:latin typeface="Monaco" pitchFamily="2" charset="77"/>
              </a:rPr>
              <a:t> </a:t>
            </a:r>
            <a:r>
              <a:rPr lang="en-US" dirty="0">
                <a:solidFill>
                  <a:srgbClr val="7E504F"/>
                </a:solidFill>
                <a:latin typeface="Monaco" pitchFamily="2" charset="77"/>
              </a:rPr>
              <a:t>length</a:t>
            </a:r>
            <a:r>
              <a:rPr lang="en-US" dirty="0">
                <a:latin typeface="Monaco" pitchFamily="2" charset="77"/>
              </a:rPr>
              <a:t> =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 err="1">
                <a:latin typeface="Monaco" pitchFamily="2" charset="77"/>
              </a:rPr>
              <a:t>.length</a:t>
            </a:r>
            <a:r>
              <a:rPr lang="en-US" dirty="0">
                <a:latin typeface="Monaco" pitchFamily="2" charset="77"/>
              </a:rPr>
              <a:t>();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	</a:t>
            </a:r>
            <a:r>
              <a:rPr lang="en-US" dirty="0" err="1">
                <a:latin typeface="Monaco" pitchFamily="2" charset="77"/>
              </a:rPr>
              <a:t>println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>
                <a:solidFill>
                  <a:srgbClr val="7E504F"/>
                </a:solidFill>
                <a:latin typeface="Monaco" pitchFamily="2" charset="77"/>
              </a:rPr>
              <a:t>length</a:t>
            </a:r>
            <a:r>
              <a:rPr lang="en-US" dirty="0">
                <a:latin typeface="Monaco" pitchFamily="2" charset="77"/>
              </a:rPr>
              <a:t>); </a:t>
            </a: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// prints 6</a:t>
            </a:r>
          </a:p>
          <a:p>
            <a:pPr>
              <a:tabLst>
                <a:tab pos="325438" algn="l"/>
                <a:tab pos="736600" algn="l"/>
              </a:tabLst>
            </a:pPr>
            <a:endParaRPr lang="en-US" dirty="0">
              <a:latin typeface="Monaco" pitchFamily="2" charset="77"/>
            </a:endParaRP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	// example of </a:t>
            </a:r>
            <a:r>
              <a:rPr lang="en-US" dirty="0" err="1">
                <a:solidFill>
                  <a:srgbClr val="4E9072"/>
                </a:solidFill>
                <a:latin typeface="Monaco" pitchFamily="2" charset="77"/>
              </a:rPr>
              <a:t>getCharAt</a:t>
            </a:r>
            <a:endParaRPr lang="en-US" dirty="0">
              <a:solidFill>
                <a:srgbClr val="4E9072"/>
              </a:solidFill>
              <a:latin typeface="Monaco" pitchFamily="2" charset="77"/>
            </a:endParaRP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	char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</a:t>
            </a:r>
            <a:r>
              <a:rPr lang="en-US" dirty="0">
                <a:solidFill>
                  <a:srgbClr val="7E504F"/>
                </a:solidFill>
                <a:latin typeface="Monaco" pitchFamily="2" charset="77"/>
              </a:rPr>
              <a:t>first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=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 err="1">
                <a:solidFill>
                  <a:srgbClr val="000000"/>
                </a:solidFill>
                <a:latin typeface="Monaco" pitchFamily="2" charset="77"/>
              </a:rPr>
              <a:t>.charAt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(0);</a:t>
            </a:r>
            <a:endParaRPr lang="en-US" dirty="0">
              <a:solidFill>
                <a:srgbClr val="7E504F"/>
              </a:solidFill>
              <a:latin typeface="Monaco" pitchFamily="2" charset="77"/>
            </a:endParaRP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	</a:t>
            </a:r>
            <a:r>
              <a:rPr lang="en-US" dirty="0" err="1">
                <a:latin typeface="Monaco" pitchFamily="2" charset="77"/>
              </a:rPr>
              <a:t>println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>
                <a:solidFill>
                  <a:srgbClr val="7E504F"/>
                </a:solidFill>
                <a:latin typeface="Monaco" pitchFamily="2" charset="77"/>
              </a:rPr>
              <a:t>first</a:t>
            </a:r>
            <a:r>
              <a:rPr lang="en-US" dirty="0">
                <a:latin typeface="Monaco" pitchFamily="2" charset="77"/>
              </a:rPr>
              <a:t>); </a:t>
            </a: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// prints ‘H’</a:t>
            </a:r>
          </a:p>
          <a:p>
            <a:pPr>
              <a:tabLst>
                <a:tab pos="325438" algn="l"/>
                <a:tab pos="736600" algn="l"/>
              </a:tabLst>
            </a:pPr>
            <a:endParaRPr lang="en-US" dirty="0">
              <a:latin typeface="Monaco" pitchFamily="2" charset="77"/>
            </a:endParaRP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	// loop that prints letters one-by-one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	for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solidFill>
                  <a:srgbClr val="931A68"/>
                </a:solidFill>
                <a:latin typeface="Monaco" pitchFamily="2" charset="77"/>
              </a:rPr>
              <a:t>int</a:t>
            </a:r>
            <a:r>
              <a:rPr lang="en-US" dirty="0">
                <a:latin typeface="Monaco" pitchFamily="2" charset="77"/>
              </a:rPr>
              <a:t>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i</a:t>
            </a:r>
            <a:r>
              <a:rPr lang="en-US" dirty="0">
                <a:latin typeface="Monaco" pitchFamily="2" charset="77"/>
              </a:rPr>
              <a:t> = 0;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i</a:t>
            </a:r>
            <a:r>
              <a:rPr lang="en-US" dirty="0">
                <a:latin typeface="Monaco" pitchFamily="2" charset="77"/>
              </a:rPr>
              <a:t> &lt;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 err="1">
                <a:latin typeface="Monaco" pitchFamily="2" charset="77"/>
              </a:rPr>
              <a:t>.length</a:t>
            </a:r>
            <a:r>
              <a:rPr lang="en-US" dirty="0">
                <a:latin typeface="Monaco" pitchFamily="2" charset="77"/>
              </a:rPr>
              <a:t>();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i</a:t>
            </a:r>
            <a:r>
              <a:rPr lang="en-US" dirty="0">
                <a:latin typeface="Monaco" pitchFamily="2" charset="77"/>
              </a:rPr>
              <a:t>++) {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		char</a:t>
            </a:r>
            <a:r>
              <a:rPr lang="en-US" dirty="0">
                <a:latin typeface="Monaco" pitchFamily="2" charset="77"/>
              </a:rPr>
              <a:t>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ch</a:t>
            </a:r>
            <a:r>
              <a:rPr lang="en-US" dirty="0">
                <a:latin typeface="Monaco" pitchFamily="2" charset="77"/>
              </a:rPr>
              <a:t> =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 err="1">
                <a:latin typeface="Monaco" pitchFamily="2" charset="77"/>
              </a:rPr>
              <a:t>.charAt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i</a:t>
            </a:r>
            <a:r>
              <a:rPr lang="en-US" dirty="0">
                <a:latin typeface="Monaco" pitchFamily="2" charset="77"/>
              </a:rPr>
              <a:t>);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		</a:t>
            </a:r>
            <a:r>
              <a:rPr lang="en-US" dirty="0" err="1">
                <a:latin typeface="Monaco" pitchFamily="2" charset="77"/>
              </a:rPr>
              <a:t>println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ch</a:t>
            </a:r>
            <a:r>
              <a:rPr lang="en-US" dirty="0">
                <a:latin typeface="Monaco" pitchFamily="2" charset="77"/>
              </a:rPr>
              <a:t>);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	}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}</a:t>
            </a:r>
            <a:endParaRPr lang="en-US" dirty="0">
              <a:effectLst/>
              <a:latin typeface="Monaco" pitchFamily="2" charset="77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xmlns="" id="{B1E640B4-4385-A444-B40A-1BBCDA11FA47}"/>
              </a:ext>
            </a:extLst>
          </p:cNvPr>
          <p:cNvSpPr/>
          <p:nvPr/>
        </p:nvSpPr>
        <p:spPr>
          <a:xfrm>
            <a:off x="189781" y="966159"/>
            <a:ext cx="6866627" cy="4779034"/>
          </a:xfrm>
          <a:prstGeom prst="roundRect">
            <a:avLst>
              <a:gd name="adj" fmla="val 2921"/>
            </a:avLst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xmlns="" id="{8CF9BBF2-D2F9-1F40-956F-82763207FFE1}"/>
              </a:ext>
            </a:extLst>
          </p:cNvPr>
          <p:cNvSpPr/>
          <p:nvPr/>
        </p:nvSpPr>
        <p:spPr>
          <a:xfrm>
            <a:off x="7280694" y="1414731"/>
            <a:ext cx="2671314" cy="4275827"/>
          </a:xfrm>
          <a:prstGeom prst="roundRect">
            <a:avLst>
              <a:gd name="adj" fmla="val 2921"/>
            </a:avLst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8C309B2E-0AE4-CE44-A74D-EF44ABC8B556}"/>
              </a:ext>
            </a:extLst>
          </p:cNvPr>
          <p:cNvSpPr txBox="1"/>
          <p:nvPr/>
        </p:nvSpPr>
        <p:spPr>
          <a:xfrm>
            <a:off x="7901797" y="931653"/>
            <a:ext cx="1316386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Console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xmlns="" id="{F0BABE32-4C92-8D48-83E4-046BB0928CF3}"/>
              </a:ext>
            </a:extLst>
          </p:cNvPr>
          <p:cNvSpPr/>
          <p:nvPr/>
        </p:nvSpPr>
        <p:spPr>
          <a:xfrm>
            <a:off x="890016" y="4261448"/>
            <a:ext cx="5961888" cy="1188376"/>
          </a:xfrm>
          <a:prstGeom prst="roundRect">
            <a:avLst>
              <a:gd name="adj" fmla="val 3330"/>
            </a:avLst>
          </a:pr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9980A9E2-FB7C-B94C-8138-04EED8855FA5}"/>
              </a:ext>
            </a:extLst>
          </p:cNvPr>
          <p:cNvSpPr txBox="1"/>
          <p:nvPr/>
        </p:nvSpPr>
        <p:spPr>
          <a:xfrm>
            <a:off x="7418717" y="1570008"/>
            <a:ext cx="369012" cy="442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9C8FD9A6-6629-654D-8FAD-BC9D1006B774}"/>
              </a:ext>
            </a:extLst>
          </p:cNvPr>
          <p:cNvSpPr txBox="1"/>
          <p:nvPr/>
        </p:nvSpPr>
        <p:spPr>
          <a:xfrm>
            <a:off x="7433093" y="1998454"/>
            <a:ext cx="369012" cy="442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H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xmlns="" id="{9DDC9EA3-1A0E-1E42-9203-48DC7289D62A}"/>
              </a:ext>
            </a:extLst>
          </p:cNvPr>
          <p:cNvGrpSpPr/>
          <p:nvPr/>
        </p:nvGrpSpPr>
        <p:grpSpPr>
          <a:xfrm>
            <a:off x="327805" y="6278503"/>
            <a:ext cx="3886200" cy="1136650"/>
            <a:chOff x="2743200" y="5881687"/>
            <a:chExt cx="3886200" cy="1136650"/>
          </a:xfrm>
        </p:grpSpPr>
        <p:sp>
          <p:nvSpPr>
            <p:cNvPr id="31" name="Rectangle 3">
              <a:extLst>
                <a:ext uri="{FF2B5EF4-FFF2-40B4-BE49-F238E27FC236}">
                  <a16:creationId xmlns:a16="http://schemas.microsoft.com/office/drawing/2014/main" xmlns="" id="{A666659D-EB43-5C41-B86A-B88C388DD9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432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H</a:t>
              </a:r>
            </a:p>
          </p:txBody>
        </p:sp>
        <p:sp>
          <p:nvSpPr>
            <p:cNvPr id="32" name="Rectangle 4">
              <a:extLst>
                <a:ext uri="{FF2B5EF4-FFF2-40B4-BE49-F238E27FC236}">
                  <a16:creationId xmlns:a16="http://schemas.microsoft.com/office/drawing/2014/main" xmlns="" id="{187FE6AF-D7E5-C844-9AC1-AF7C442B85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09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i</a:t>
              </a:r>
            </a:p>
          </p:txBody>
        </p:sp>
        <p:sp>
          <p:nvSpPr>
            <p:cNvPr id="33" name="Rectangle 5">
              <a:extLst>
                <a:ext uri="{FF2B5EF4-FFF2-40B4-BE49-F238E27FC236}">
                  <a16:creationId xmlns:a16="http://schemas.microsoft.com/office/drawing/2014/main" xmlns="" id="{C7F053E1-09F5-B844-8701-43E859FC12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386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 </a:t>
              </a:r>
            </a:p>
          </p:txBody>
        </p:sp>
        <p:sp>
          <p:nvSpPr>
            <p:cNvPr id="34" name="Rectangle 6">
              <a:extLst>
                <a:ext uri="{FF2B5EF4-FFF2-40B4-BE49-F238E27FC236}">
                  <a16:creationId xmlns:a16="http://schemas.microsoft.com/office/drawing/2014/main" xmlns="" id="{1BA165DF-A26D-5B4E-A93D-2F67D37325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63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 dirty="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m</a:t>
              </a:r>
            </a:p>
          </p:txBody>
        </p:sp>
        <p:sp>
          <p:nvSpPr>
            <p:cNvPr id="35" name="Rectangle 7">
              <a:extLst>
                <a:ext uri="{FF2B5EF4-FFF2-40B4-BE49-F238E27FC236}">
                  <a16:creationId xmlns:a16="http://schemas.microsoft.com/office/drawing/2014/main" xmlns="" id="{A5BCFC1A-3375-E74E-955B-2A7E183E30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340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o</a:t>
              </a:r>
            </a:p>
          </p:txBody>
        </p:sp>
        <p:sp>
          <p:nvSpPr>
            <p:cNvPr id="36" name="Rectangle 8">
              <a:extLst>
                <a:ext uri="{FF2B5EF4-FFF2-40B4-BE49-F238E27FC236}">
                  <a16:creationId xmlns:a16="http://schemas.microsoft.com/office/drawing/2014/main" xmlns="" id="{C977533C-3295-AA47-BA20-5CC9DAB855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817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m</a:t>
              </a:r>
            </a:p>
          </p:txBody>
        </p:sp>
        <p:sp>
          <p:nvSpPr>
            <p:cNvPr id="37" name="Text Box 9">
              <a:extLst>
                <a:ext uri="{FF2B5EF4-FFF2-40B4-BE49-F238E27FC236}">
                  <a16:creationId xmlns:a16="http://schemas.microsoft.com/office/drawing/2014/main" xmlns="" id="{4D52BF3D-8EE9-E541-A313-E6F33AD5529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432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0</a:t>
              </a:r>
            </a:p>
          </p:txBody>
        </p:sp>
        <p:sp>
          <p:nvSpPr>
            <p:cNvPr id="38" name="Text Box 10">
              <a:extLst>
                <a:ext uri="{FF2B5EF4-FFF2-40B4-BE49-F238E27FC236}">
                  <a16:creationId xmlns:a16="http://schemas.microsoft.com/office/drawing/2014/main" xmlns="" id="{8CB75B01-3212-0640-9D99-62A3330233B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909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1</a:t>
              </a:r>
            </a:p>
          </p:txBody>
        </p:sp>
        <p:sp>
          <p:nvSpPr>
            <p:cNvPr id="39" name="Text Box 11">
              <a:extLst>
                <a:ext uri="{FF2B5EF4-FFF2-40B4-BE49-F238E27FC236}">
                  <a16:creationId xmlns:a16="http://schemas.microsoft.com/office/drawing/2014/main" xmlns="" id="{E85CB038-6F2A-4648-AED2-C59773DCF62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386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2</a:t>
              </a:r>
            </a:p>
          </p:txBody>
        </p:sp>
        <p:sp>
          <p:nvSpPr>
            <p:cNvPr id="40" name="Text Box 12">
              <a:extLst>
                <a:ext uri="{FF2B5EF4-FFF2-40B4-BE49-F238E27FC236}">
                  <a16:creationId xmlns:a16="http://schemas.microsoft.com/office/drawing/2014/main" xmlns="" id="{6D875362-250C-4E40-B2FF-4EBE383A31A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863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3</a:t>
              </a:r>
            </a:p>
          </p:txBody>
        </p:sp>
        <p:sp>
          <p:nvSpPr>
            <p:cNvPr id="41" name="Text Box 13">
              <a:extLst>
                <a:ext uri="{FF2B5EF4-FFF2-40B4-BE49-F238E27FC236}">
                  <a16:creationId xmlns:a16="http://schemas.microsoft.com/office/drawing/2014/main" xmlns="" id="{ABE8E14D-11FD-6F49-8488-8A0A078E94E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340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4</a:t>
              </a:r>
            </a:p>
          </p:txBody>
        </p:sp>
        <p:sp>
          <p:nvSpPr>
            <p:cNvPr id="42" name="Text Box 14">
              <a:extLst>
                <a:ext uri="{FF2B5EF4-FFF2-40B4-BE49-F238E27FC236}">
                  <a16:creationId xmlns:a16="http://schemas.microsoft.com/office/drawing/2014/main" xmlns="" id="{5F6A4838-FF29-5A4C-BB16-0D73B2B9F02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817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5</a:t>
              </a:r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A9D9D6D6-B524-C14D-890A-A52217DAC8E1}"/>
              </a:ext>
            </a:extLst>
          </p:cNvPr>
          <p:cNvSpPr txBox="1"/>
          <p:nvPr/>
        </p:nvSpPr>
        <p:spPr>
          <a:xfrm>
            <a:off x="4392179" y="5821853"/>
            <a:ext cx="1290738" cy="4408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length</a:t>
            </a:r>
          </a:p>
        </p:txBody>
      </p:sp>
      <p:sp>
        <p:nvSpPr>
          <p:cNvPr id="44" name="Text Box 38">
            <a:extLst>
              <a:ext uri="{FF2B5EF4-FFF2-40B4-BE49-F238E27FC236}">
                <a16:creationId xmlns:a16="http://schemas.microsoft.com/office/drawing/2014/main" xmlns="" id="{27BCFA35-57E4-7547-AF7C-78455C8FA1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91393" y="6352710"/>
            <a:ext cx="990600" cy="52937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b="1" dirty="0">
                <a:latin typeface="Courier New" pitchFamily="1" charset="0"/>
              </a:rPr>
              <a:t>6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84491246-59DF-1642-8643-0BA0FB5A9F3B}"/>
              </a:ext>
            </a:extLst>
          </p:cNvPr>
          <p:cNvSpPr txBox="1"/>
          <p:nvPr/>
        </p:nvSpPr>
        <p:spPr>
          <a:xfrm>
            <a:off x="260126" y="5821853"/>
            <a:ext cx="1475084" cy="4408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example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xmlns="" id="{AA7CED14-75B4-824F-82BB-D8B2F9A4C260}"/>
              </a:ext>
            </a:extLst>
          </p:cNvPr>
          <p:cNvSpPr txBox="1"/>
          <p:nvPr/>
        </p:nvSpPr>
        <p:spPr>
          <a:xfrm>
            <a:off x="5856944" y="5834045"/>
            <a:ext cx="1129072" cy="440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first</a:t>
            </a:r>
          </a:p>
        </p:txBody>
      </p:sp>
      <p:sp>
        <p:nvSpPr>
          <p:cNvPr id="47" name="Text Box 38">
            <a:extLst>
              <a:ext uri="{FF2B5EF4-FFF2-40B4-BE49-F238E27FC236}">
                <a16:creationId xmlns:a16="http://schemas.microsoft.com/office/drawing/2014/main" xmlns="" id="{58C63A7E-735B-0F4B-95FE-72209CEBE7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09854" y="6349835"/>
            <a:ext cx="990600" cy="52937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b="1" dirty="0">
                <a:solidFill>
                  <a:srgbClr val="0432FF"/>
                </a:solidFill>
                <a:latin typeface="Courier New" pitchFamily="1" charset="0"/>
              </a:rPr>
              <a:t>‘H’</a:t>
            </a:r>
          </a:p>
        </p:txBody>
      </p:sp>
    </p:spTree>
    <p:extLst>
      <p:ext uri="{BB962C8B-B14F-4D97-AF65-F5344CB8AC3E}">
        <p14:creationId xmlns:p14="http://schemas.microsoft.com/office/powerpoint/2010/main" val="89226584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String Methods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FADD77B4-EE04-C34A-8D96-61A51F545D7D}"/>
              </a:ext>
            </a:extLst>
          </p:cNvPr>
          <p:cNvSpPr/>
          <p:nvPr/>
        </p:nvSpPr>
        <p:spPr>
          <a:xfrm>
            <a:off x="519622" y="1250478"/>
            <a:ext cx="7865253" cy="44721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325438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</a:t>
            </a: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void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run() {</a:t>
            </a:r>
            <a:endParaRPr lang="en-US" dirty="0">
              <a:solidFill>
                <a:srgbClr val="931A68"/>
              </a:solidFill>
              <a:latin typeface="Monaco" pitchFamily="2" charset="77"/>
            </a:endParaRPr>
          </a:p>
          <a:p>
            <a:pPr>
              <a:tabLst>
                <a:tab pos="325438" algn="l"/>
              </a:tabLst>
            </a:pPr>
            <a:r>
              <a:rPr lang="en-US" dirty="0">
                <a:latin typeface="Monaco" pitchFamily="2" charset="77"/>
              </a:rPr>
              <a:t> 	String </a:t>
            </a:r>
            <a:r>
              <a:rPr lang="en-US" dirty="0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>
                <a:latin typeface="Monaco" pitchFamily="2" charset="77"/>
              </a:rPr>
              <a:t> = </a:t>
            </a:r>
            <a:r>
              <a:rPr lang="en-US" dirty="0">
                <a:solidFill>
                  <a:srgbClr val="3933FF"/>
                </a:solidFill>
                <a:latin typeface="Monaco" pitchFamily="2" charset="77"/>
              </a:rPr>
              <a:t>"Hi mom"</a:t>
            </a:r>
            <a:r>
              <a:rPr lang="en-US" dirty="0">
                <a:latin typeface="Monaco" pitchFamily="2" charset="77"/>
              </a:rPr>
              <a:t>;</a:t>
            </a:r>
          </a:p>
          <a:p>
            <a:pPr>
              <a:tabLst>
                <a:tab pos="325438" algn="l"/>
              </a:tabLst>
            </a:pPr>
            <a:endParaRPr lang="en-US" dirty="0">
              <a:latin typeface="Monaco" pitchFamily="2" charset="77"/>
            </a:endParaRPr>
          </a:p>
          <a:p>
            <a:pPr>
              <a:tabLst>
                <a:tab pos="325438" algn="l"/>
              </a:tabLst>
            </a:pP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	// example of length method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	</a:t>
            </a:r>
            <a:r>
              <a:rPr lang="en-US" dirty="0" err="1">
                <a:solidFill>
                  <a:srgbClr val="931A68"/>
                </a:solidFill>
                <a:latin typeface="Monaco" pitchFamily="2" charset="77"/>
              </a:rPr>
              <a:t>int</a:t>
            </a:r>
            <a:r>
              <a:rPr lang="en-US" dirty="0">
                <a:latin typeface="Monaco" pitchFamily="2" charset="77"/>
              </a:rPr>
              <a:t> </a:t>
            </a:r>
            <a:r>
              <a:rPr lang="en-US" dirty="0">
                <a:solidFill>
                  <a:srgbClr val="7E504F"/>
                </a:solidFill>
                <a:latin typeface="Monaco" pitchFamily="2" charset="77"/>
              </a:rPr>
              <a:t>length</a:t>
            </a:r>
            <a:r>
              <a:rPr lang="en-US" dirty="0">
                <a:latin typeface="Monaco" pitchFamily="2" charset="77"/>
              </a:rPr>
              <a:t> =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 err="1">
                <a:latin typeface="Monaco" pitchFamily="2" charset="77"/>
              </a:rPr>
              <a:t>.length</a:t>
            </a:r>
            <a:r>
              <a:rPr lang="en-US" dirty="0">
                <a:latin typeface="Monaco" pitchFamily="2" charset="77"/>
              </a:rPr>
              <a:t>();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	</a:t>
            </a:r>
            <a:r>
              <a:rPr lang="en-US" dirty="0" err="1">
                <a:latin typeface="Monaco" pitchFamily="2" charset="77"/>
              </a:rPr>
              <a:t>println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>
                <a:solidFill>
                  <a:srgbClr val="7E504F"/>
                </a:solidFill>
                <a:latin typeface="Monaco" pitchFamily="2" charset="77"/>
              </a:rPr>
              <a:t>length</a:t>
            </a:r>
            <a:r>
              <a:rPr lang="en-US" dirty="0">
                <a:latin typeface="Monaco" pitchFamily="2" charset="77"/>
              </a:rPr>
              <a:t>); </a:t>
            </a: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// prints 6</a:t>
            </a:r>
          </a:p>
          <a:p>
            <a:pPr>
              <a:tabLst>
                <a:tab pos="325438" algn="l"/>
                <a:tab pos="736600" algn="l"/>
              </a:tabLst>
            </a:pPr>
            <a:endParaRPr lang="en-US" dirty="0">
              <a:latin typeface="Monaco" pitchFamily="2" charset="77"/>
            </a:endParaRP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	// example of </a:t>
            </a:r>
            <a:r>
              <a:rPr lang="en-US" dirty="0" err="1">
                <a:solidFill>
                  <a:srgbClr val="4E9072"/>
                </a:solidFill>
                <a:latin typeface="Monaco" pitchFamily="2" charset="77"/>
              </a:rPr>
              <a:t>getCharAt</a:t>
            </a:r>
            <a:endParaRPr lang="en-US" dirty="0">
              <a:solidFill>
                <a:srgbClr val="4E9072"/>
              </a:solidFill>
              <a:latin typeface="Monaco" pitchFamily="2" charset="77"/>
            </a:endParaRP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	char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firstLetter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=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 err="1">
                <a:solidFill>
                  <a:srgbClr val="000000"/>
                </a:solidFill>
                <a:latin typeface="Monaco" pitchFamily="2" charset="77"/>
              </a:rPr>
              <a:t>.charAt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(0);</a:t>
            </a:r>
            <a:endParaRPr lang="en-US" dirty="0">
              <a:solidFill>
                <a:srgbClr val="7E504F"/>
              </a:solidFill>
              <a:latin typeface="Monaco" pitchFamily="2" charset="77"/>
            </a:endParaRP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	</a:t>
            </a:r>
            <a:r>
              <a:rPr lang="en-US" dirty="0" err="1">
                <a:latin typeface="Monaco" pitchFamily="2" charset="77"/>
              </a:rPr>
              <a:t>println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firstLetter</a:t>
            </a:r>
            <a:r>
              <a:rPr lang="en-US" dirty="0">
                <a:latin typeface="Monaco" pitchFamily="2" charset="77"/>
              </a:rPr>
              <a:t>); </a:t>
            </a: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// prints ‘H’</a:t>
            </a:r>
          </a:p>
          <a:p>
            <a:pPr>
              <a:tabLst>
                <a:tab pos="325438" algn="l"/>
                <a:tab pos="736600" algn="l"/>
              </a:tabLst>
            </a:pPr>
            <a:endParaRPr lang="en-US" dirty="0">
              <a:latin typeface="Monaco" pitchFamily="2" charset="77"/>
            </a:endParaRP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	// loop that prints letters one-by-one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	for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solidFill>
                  <a:srgbClr val="931A68"/>
                </a:solidFill>
                <a:latin typeface="Monaco" pitchFamily="2" charset="77"/>
              </a:rPr>
              <a:t>int</a:t>
            </a:r>
            <a:r>
              <a:rPr lang="en-US" dirty="0">
                <a:latin typeface="Monaco" pitchFamily="2" charset="77"/>
              </a:rPr>
              <a:t>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i</a:t>
            </a:r>
            <a:r>
              <a:rPr lang="en-US" dirty="0">
                <a:latin typeface="Monaco" pitchFamily="2" charset="77"/>
              </a:rPr>
              <a:t> = 0;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i</a:t>
            </a:r>
            <a:r>
              <a:rPr lang="en-US" dirty="0">
                <a:latin typeface="Monaco" pitchFamily="2" charset="77"/>
              </a:rPr>
              <a:t> &lt;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 err="1">
                <a:latin typeface="Monaco" pitchFamily="2" charset="77"/>
              </a:rPr>
              <a:t>.length</a:t>
            </a:r>
            <a:r>
              <a:rPr lang="en-US" dirty="0">
                <a:latin typeface="Monaco" pitchFamily="2" charset="77"/>
              </a:rPr>
              <a:t>();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i</a:t>
            </a:r>
            <a:r>
              <a:rPr lang="en-US" dirty="0">
                <a:latin typeface="Monaco" pitchFamily="2" charset="77"/>
              </a:rPr>
              <a:t>++) {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		char</a:t>
            </a:r>
            <a:r>
              <a:rPr lang="en-US" dirty="0">
                <a:latin typeface="Monaco" pitchFamily="2" charset="77"/>
              </a:rPr>
              <a:t>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ch</a:t>
            </a:r>
            <a:r>
              <a:rPr lang="en-US" dirty="0">
                <a:latin typeface="Monaco" pitchFamily="2" charset="77"/>
              </a:rPr>
              <a:t> =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 err="1">
                <a:latin typeface="Monaco" pitchFamily="2" charset="77"/>
              </a:rPr>
              <a:t>.charAt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i</a:t>
            </a:r>
            <a:r>
              <a:rPr lang="en-US" dirty="0">
                <a:latin typeface="Monaco" pitchFamily="2" charset="77"/>
              </a:rPr>
              <a:t>);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		</a:t>
            </a:r>
            <a:r>
              <a:rPr lang="en-US" dirty="0" err="1">
                <a:latin typeface="Monaco" pitchFamily="2" charset="77"/>
              </a:rPr>
              <a:t>println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ch</a:t>
            </a:r>
            <a:r>
              <a:rPr lang="en-US" dirty="0">
                <a:latin typeface="Monaco" pitchFamily="2" charset="77"/>
              </a:rPr>
              <a:t>);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	}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}</a:t>
            </a:r>
            <a:endParaRPr lang="en-US" dirty="0">
              <a:effectLst/>
              <a:latin typeface="Monaco" pitchFamily="2" charset="77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xmlns="" id="{B1E640B4-4385-A444-B40A-1BBCDA11FA47}"/>
              </a:ext>
            </a:extLst>
          </p:cNvPr>
          <p:cNvSpPr/>
          <p:nvPr/>
        </p:nvSpPr>
        <p:spPr>
          <a:xfrm>
            <a:off x="189781" y="966159"/>
            <a:ext cx="6866627" cy="4779034"/>
          </a:xfrm>
          <a:prstGeom prst="roundRect">
            <a:avLst>
              <a:gd name="adj" fmla="val 2921"/>
            </a:avLst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xmlns="" id="{8CF9BBF2-D2F9-1F40-956F-82763207FFE1}"/>
              </a:ext>
            </a:extLst>
          </p:cNvPr>
          <p:cNvSpPr/>
          <p:nvPr/>
        </p:nvSpPr>
        <p:spPr>
          <a:xfrm>
            <a:off x="7280694" y="1414731"/>
            <a:ext cx="2671314" cy="4275827"/>
          </a:xfrm>
          <a:prstGeom prst="roundRect">
            <a:avLst>
              <a:gd name="adj" fmla="val 2921"/>
            </a:avLst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8C309B2E-0AE4-CE44-A74D-EF44ABC8B556}"/>
              </a:ext>
            </a:extLst>
          </p:cNvPr>
          <p:cNvSpPr txBox="1"/>
          <p:nvPr/>
        </p:nvSpPr>
        <p:spPr>
          <a:xfrm>
            <a:off x="7901797" y="931653"/>
            <a:ext cx="1316386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Console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xmlns="" id="{F0BABE32-4C92-8D48-83E4-046BB0928CF3}"/>
              </a:ext>
            </a:extLst>
          </p:cNvPr>
          <p:cNvSpPr/>
          <p:nvPr/>
        </p:nvSpPr>
        <p:spPr>
          <a:xfrm>
            <a:off x="1438656" y="4261448"/>
            <a:ext cx="1438656" cy="465827"/>
          </a:xfrm>
          <a:prstGeom prst="roundRect">
            <a:avLst/>
          </a:pr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9980A9E2-FB7C-B94C-8138-04EED8855FA5}"/>
              </a:ext>
            </a:extLst>
          </p:cNvPr>
          <p:cNvSpPr txBox="1"/>
          <p:nvPr/>
        </p:nvSpPr>
        <p:spPr>
          <a:xfrm>
            <a:off x="7418717" y="1570008"/>
            <a:ext cx="369012" cy="442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9C8FD9A6-6629-654D-8FAD-BC9D1006B774}"/>
              </a:ext>
            </a:extLst>
          </p:cNvPr>
          <p:cNvSpPr txBox="1"/>
          <p:nvPr/>
        </p:nvSpPr>
        <p:spPr>
          <a:xfrm>
            <a:off x="7433093" y="1998454"/>
            <a:ext cx="369012" cy="442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H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xmlns="" id="{D810DA13-5D32-A44B-8547-4A9AF6B7996F}"/>
              </a:ext>
            </a:extLst>
          </p:cNvPr>
          <p:cNvGrpSpPr/>
          <p:nvPr/>
        </p:nvGrpSpPr>
        <p:grpSpPr>
          <a:xfrm>
            <a:off x="327805" y="6278503"/>
            <a:ext cx="3886200" cy="1136650"/>
            <a:chOff x="2743200" y="5881687"/>
            <a:chExt cx="3886200" cy="1136650"/>
          </a:xfrm>
        </p:grpSpPr>
        <p:sp>
          <p:nvSpPr>
            <p:cNvPr id="31" name="Rectangle 3">
              <a:extLst>
                <a:ext uri="{FF2B5EF4-FFF2-40B4-BE49-F238E27FC236}">
                  <a16:creationId xmlns:a16="http://schemas.microsoft.com/office/drawing/2014/main" xmlns="" id="{0F11A00C-F5DD-E74F-B6AB-F278A76239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432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H</a:t>
              </a:r>
            </a:p>
          </p:txBody>
        </p:sp>
        <p:sp>
          <p:nvSpPr>
            <p:cNvPr id="32" name="Rectangle 4">
              <a:extLst>
                <a:ext uri="{FF2B5EF4-FFF2-40B4-BE49-F238E27FC236}">
                  <a16:creationId xmlns:a16="http://schemas.microsoft.com/office/drawing/2014/main" xmlns="" id="{1225037B-4B23-E446-9DF5-B36E35BDC6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09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i</a:t>
              </a:r>
            </a:p>
          </p:txBody>
        </p:sp>
        <p:sp>
          <p:nvSpPr>
            <p:cNvPr id="33" name="Rectangle 5">
              <a:extLst>
                <a:ext uri="{FF2B5EF4-FFF2-40B4-BE49-F238E27FC236}">
                  <a16:creationId xmlns:a16="http://schemas.microsoft.com/office/drawing/2014/main" xmlns="" id="{8B46E669-D625-B046-B169-7857C65CCF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386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 </a:t>
              </a:r>
            </a:p>
          </p:txBody>
        </p:sp>
        <p:sp>
          <p:nvSpPr>
            <p:cNvPr id="34" name="Rectangle 6">
              <a:extLst>
                <a:ext uri="{FF2B5EF4-FFF2-40B4-BE49-F238E27FC236}">
                  <a16:creationId xmlns:a16="http://schemas.microsoft.com/office/drawing/2014/main" xmlns="" id="{6B75ABE2-6A5F-9D42-89BC-6F92D21DDC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63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 dirty="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m</a:t>
              </a:r>
            </a:p>
          </p:txBody>
        </p:sp>
        <p:sp>
          <p:nvSpPr>
            <p:cNvPr id="35" name="Rectangle 7">
              <a:extLst>
                <a:ext uri="{FF2B5EF4-FFF2-40B4-BE49-F238E27FC236}">
                  <a16:creationId xmlns:a16="http://schemas.microsoft.com/office/drawing/2014/main" xmlns="" id="{105614D6-8F70-4B40-BB4A-85E598D4CB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340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o</a:t>
              </a:r>
            </a:p>
          </p:txBody>
        </p:sp>
        <p:sp>
          <p:nvSpPr>
            <p:cNvPr id="36" name="Rectangle 8">
              <a:extLst>
                <a:ext uri="{FF2B5EF4-FFF2-40B4-BE49-F238E27FC236}">
                  <a16:creationId xmlns:a16="http://schemas.microsoft.com/office/drawing/2014/main" xmlns="" id="{12C135F7-0372-8B40-A4BB-23D79E1DDD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817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m</a:t>
              </a:r>
            </a:p>
          </p:txBody>
        </p:sp>
        <p:sp>
          <p:nvSpPr>
            <p:cNvPr id="37" name="Text Box 9">
              <a:extLst>
                <a:ext uri="{FF2B5EF4-FFF2-40B4-BE49-F238E27FC236}">
                  <a16:creationId xmlns:a16="http://schemas.microsoft.com/office/drawing/2014/main" xmlns="" id="{D136EEF5-71A2-0A45-A2C6-53604208DA8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432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0</a:t>
              </a:r>
            </a:p>
          </p:txBody>
        </p:sp>
        <p:sp>
          <p:nvSpPr>
            <p:cNvPr id="38" name="Text Box 10">
              <a:extLst>
                <a:ext uri="{FF2B5EF4-FFF2-40B4-BE49-F238E27FC236}">
                  <a16:creationId xmlns:a16="http://schemas.microsoft.com/office/drawing/2014/main" xmlns="" id="{86278807-42C0-C04E-9FF9-512D3C9C4EF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909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1</a:t>
              </a:r>
            </a:p>
          </p:txBody>
        </p:sp>
        <p:sp>
          <p:nvSpPr>
            <p:cNvPr id="39" name="Text Box 11">
              <a:extLst>
                <a:ext uri="{FF2B5EF4-FFF2-40B4-BE49-F238E27FC236}">
                  <a16:creationId xmlns:a16="http://schemas.microsoft.com/office/drawing/2014/main" xmlns="" id="{6CA7057A-B19C-1F45-9344-08072780277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386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2</a:t>
              </a:r>
            </a:p>
          </p:txBody>
        </p:sp>
        <p:sp>
          <p:nvSpPr>
            <p:cNvPr id="40" name="Text Box 12">
              <a:extLst>
                <a:ext uri="{FF2B5EF4-FFF2-40B4-BE49-F238E27FC236}">
                  <a16:creationId xmlns:a16="http://schemas.microsoft.com/office/drawing/2014/main" xmlns="" id="{6C117932-A7E0-EB44-AC1B-8CD9AD7E675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863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3</a:t>
              </a:r>
            </a:p>
          </p:txBody>
        </p:sp>
        <p:sp>
          <p:nvSpPr>
            <p:cNvPr id="41" name="Text Box 13">
              <a:extLst>
                <a:ext uri="{FF2B5EF4-FFF2-40B4-BE49-F238E27FC236}">
                  <a16:creationId xmlns:a16="http://schemas.microsoft.com/office/drawing/2014/main" xmlns="" id="{B89F83FF-92BD-6E4D-85F2-905E8C3DD1A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340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4</a:t>
              </a:r>
            </a:p>
          </p:txBody>
        </p:sp>
        <p:sp>
          <p:nvSpPr>
            <p:cNvPr id="42" name="Text Box 14">
              <a:extLst>
                <a:ext uri="{FF2B5EF4-FFF2-40B4-BE49-F238E27FC236}">
                  <a16:creationId xmlns:a16="http://schemas.microsoft.com/office/drawing/2014/main" xmlns="" id="{243A5675-7820-694A-AA42-D8F3AB43847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817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5</a:t>
              </a:r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2D8930CC-4D8F-F34B-AE25-74EBDD773FCA}"/>
              </a:ext>
            </a:extLst>
          </p:cNvPr>
          <p:cNvSpPr txBox="1"/>
          <p:nvPr/>
        </p:nvSpPr>
        <p:spPr>
          <a:xfrm>
            <a:off x="4392179" y="5821853"/>
            <a:ext cx="1290738" cy="4408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length</a:t>
            </a:r>
          </a:p>
        </p:txBody>
      </p:sp>
      <p:sp>
        <p:nvSpPr>
          <p:cNvPr id="44" name="Text Box 38">
            <a:extLst>
              <a:ext uri="{FF2B5EF4-FFF2-40B4-BE49-F238E27FC236}">
                <a16:creationId xmlns:a16="http://schemas.microsoft.com/office/drawing/2014/main" xmlns="" id="{FBBD386A-40B0-9D42-B0D7-161BA670A9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91393" y="6352710"/>
            <a:ext cx="990600" cy="52937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b="1" dirty="0">
                <a:latin typeface="Courier New" pitchFamily="1" charset="0"/>
              </a:rPr>
              <a:t>6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D77DCCB5-E9A7-924F-B0C7-B3960E296256}"/>
              </a:ext>
            </a:extLst>
          </p:cNvPr>
          <p:cNvSpPr txBox="1"/>
          <p:nvPr/>
        </p:nvSpPr>
        <p:spPr>
          <a:xfrm>
            <a:off x="260126" y="5821853"/>
            <a:ext cx="1475084" cy="4408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example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xmlns="" id="{BF25A0F6-D6C2-4E43-BB41-17EB43FF9CF1}"/>
              </a:ext>
            </a:extLst>
          </p:cNvPr>
          <p:cNvSpPr txBox="1"/>
          <p:nvPr/>
        </p:nvSpPr>
        <p:spPr>
          <a:xfrm>
            <a:off x="5856944" y="5834045"/>
            <a:ext cx="1129072" cy="440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first</a:t>
            </a:r>
          </a:p>
        </p:txBody>
      </p:sp>
      <p:sp>
        <p:nvSpPr>
          <p:cNvPr id="47" name="Text Box 38">
            <a:extLst>
              <a:ext uri="{FF2B5EF4-FFF2-40B4-BE49-F238E27FC236}">
                <a16:creationId xmlns:a16="http://schemas.microsoft.com/office/drawing/2014/main" xmlns="" id="{668B0465-5E82-1C4F-8332-9DEAB1B56F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09854" y="6349835"/>
            <a:ext cx="990600" cy="52937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b="1" dirty="0">
                <a:solidFill>
                  <a:srgbClr val="0432FF"/>
                </a:solidFill>
                <a:latin typeface="Courier New" pitchFamily="1" charset="0"/>
              </a:rPr>
              <a:t>‘H’</a:t>
            </a:r>
          </a:p>
        </p:txBody>
      </p:sp>
      <p:sp>
        <p:nvSpPr>
          <p:cNvPr id="48" name="Text Box 38">
            <a:extLst>
              <a:ext uri="{FF2B5EF4-FFF2-40B4-BE49-F238E27FC236}">
                <a16:creationId xmlns:a16="http://schemas.microsoft.com/office/drawing/2014/main" xmlns="" id="{0A88C6FC-88D8-0843-B95B-01E78E6395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59534" y="6368123"/>
            <a:ext cx="990600" cy="52937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b="1" dirty="0">
                <a:latin typeface="Courier New" pitchFamily="1" charset="0"/>
              </a:rPr>
              <a:t>0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xmlns="" id="{20CA6126-BF61-F042-9DC5-4AFDA245D5DC}"/>
              </a:ext>
            </a:extLst>
          </p:cNvPr>
          <p:cNvSpPr txBox="1"/>
          <p:nvPr/>
        </p:nvSpPr>
        <p:spPr>
          <a:xfrm>
            <a:off x="7462427" y="5846237"/>
            <a:ext cx="450181" cy="440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347856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529" y="793300"/>
            <a:ext cx="10079567" cy="6766375"/>
          </a:xfrm>
          <a:prstGeom prst="rect">
            <a:avLst/>
          </a:prstGeom>
          <a:solidFill>
            <a:srgbClr val="86D0F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Placeholder 1"/>
          <p:cNvSpPr txBox="1">
            <a:spLocks/>
          </p:cNvSpPr>
          <p:nvPr/>
        </p:nvSpPr>
        <p:spPr>
          <a:xfrm>
            <a:off x="529" y="-4836"/>
            <a:ext cx="10079567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 dirty="0">
                <a:latin typeface="Calibri"/>
                <a:cs typeface="Calibri"/>
              </a:rPr>
              <a:t>Learning Goals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419453" y="2133600"/>
            <a:ext cx="10079567" cy="5803862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410852" y="1089906"/>
            <a:ext cx="9133157" cy="849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03972" indent="-503972" algn="ctr">
              <a:buAutoNum type="arabicPeriod"/>
            </a:pPr>
            <a:r>
              <a:rPr lang="en-US" sz="2646" dirty="0" smtClean="0">
                <a:latin typeface="Chalkboard"/>
                <a:cs typeface="Chalkboard"/>
              </a:rPr>
              <a:t>Understand chars and Strings</a:t>
            </a:r>
          </a:p>
          <a:p>
            <a:pPr marL="503972" indent="-503972" algn="ctr">
              <a:buFont typeface="Times New Roman" charset="0"/>
              <a:buAutoNum type="arabicPeriod"/>
            </a:pPr>
            <a:r>
              <a:rPr lang="en-US" sz="2646" dirty="0" smtClean="0">
                <a:latin typeface="Chalkboard"/>
                <a:cs typeface="Chalkboard"/>
              </a:rPr>
              <a:t>Write methods acting on Strings</a:t>
            </a:r>
            <a:endParaRPr lang="en-US" sz="2646" dirty="0">
              <a:latin typeface="Chalkboard"/>
              <a:cs typeface="Chalkboard"/>
            </a:endParaRPr>
          </a:p>
        </p:txBody>
      </p:sp>
    </p:spTree>
    <p:extLst>
      <p:ext uri="{BB962C8B-B14F-4D97-AF65-F5344CB8AC3E}">
        <p14:creationId xmlns:p14="http://schemas.microsoft.com/office/powerpoint/2010/main" val="1885433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String Methods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FADD77B4-EE04-C34A-8D96-61A51F545D7D}"/>
              </a:ext>
            </a:extLst>
          </p:cNvPr>
          <p:cNvSpPr/>
          <p:nvPr/>
        </p:nvSpPr>
        <p:spPr>
          <a:xfrm>
            <a:off x="519622" y="1250478"/>
            <a:ext cx="7865253" cy="44721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325438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</a:t>
            </a: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void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run() {</a:t>
            </a:r>
            <a:endParaRPr lang="en-US" dirty="0">
              <a:solidFill>
                <a:srgbClr val="931A68"/>
              </a:solidFill>
              <a:latin typeface="Monaco" pitchFamily="2" charset="77"/>
            </a:endParaRPr>
          </a:p>
          <a:p>
            <a:pPr>
              <a:tabLst>
                <a:tab pos="325438" algn="l"/>
              </a:tabLst>
            </a:pPr>
            <a:r>
              <a:rPr lang="en-US" dirty="0">
                <a:latin typeface="Monaco" pitchFamily="2" charset="77"/>
              </a:rPr>
              <a:t> 	String </a:t>
            </a:r>
            <a:r>
              <a:rPr lang="en-US" dirty="0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>
                <a:latin typeface="Monaco" pitchFamily="2" charset="77"/>
              </a:rPr>
              <a:t> = </a:t>
            </a:r>
            <a:r>
              <a:rPr lang="en-US" dirty="0">
                <a:solidFill>
                  <a:srgbClr val="3933FF"/>
                </a:solidFill>
                <a:latin typeface="Monaco" pitchFamily="2" charset="77"/>
              </a:rPr>
              <a:t>"Hi mom"</a:t>
            </a:r>
            <a:r>
              <a:rPr lang="en-US" dirty="0">
                <a:latin typeface="Monaco" pitchFamily="2" charset="77"/>
              </a:rPr>
              <a:t>;</a:t>
            </a:r>
          </a:p>
          <a:p>
            <a:pPr>
              <a:tabLst>
                <a:tab pos="325438" algn="l"/>
              </a:tabLst>
            </a:pPr>
            <a:endParaRPr lang="en-US" dirty="0">
              <a:latin typeface="Monaco" pitchFamily="2" charset="77"/>
            </a:endParaRPr>
          </a:p>
          <a:p>
            <a:pPr>
              <a:tabLst>
                <a:tab pos="325438" algn="l"/>
              </a:tabLst>
            </a:pP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	// example of length method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	</a:t>
            </a:r>
            <a:r>
              <a:rPr lang="en-US" dirty="0" err="1">
                <a:solidFill>
                  <a:srgbClr val="931A68"/>
                </a:solidFill>
                <a:latin typeface="Monaco" pitchFamily="2" charset="77"/>
              </a:rPr>
              <a:t>int</a:t>
            </a:r>
            <a:r>
              <a:rPr lang="en-US" dirty="0">
                <a:latin typeface="Monaco" pitchFamily="2" charset="77"/>
              </a:rPr>
              <a:t> </a:t>
            </a:r>
            <a:r>
              <a:rPr lang="en-US" dirty="0">
                <a:solidFill>
                  <a:srgbClr val="7E504F"/>
                </a:solidFill>
                <a:latin typeface="Monaco" pitchFamily="2" charset="77"/>
              </a:rPr>
              <a:t>length</a:t>
            </a:r>
            <a:r>
              <a:rPr lang="en-US" dirty="0">
                <a:latin typeface="Monaco" pitchFamily="2" charset="77"/>
              </a:rPr>
              <a:t> =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 err="1">
                <a:latin typeface="Monaco" pitchFamily="2" charset="77"/>
              </a:rPr>
              <a:t>.length</a:t>
            </a:r>
            <a:r>
              <a:rPr lang="en-US" dirty="0">
                <a:latin typeface="Monaco" pitchFamily="2" charset="77"/>
              </a:rPr>
              <a:t>();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	</a:t>
            </a:r>
            <a:r>
              <a:rPr lang="en-US" dirty="0" err="1">
                <a:latin typeface="Monaco" pitchFamily="2" charset="77"/>
              </a:rPr>
              <a:t>println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>
                <a:solidFill>
                  <a:srgbClr val="7E504F"/>
                </a:solidFill>
                <a:latin typeface="Monaco" pitchFamily="2" charset="77"/>
              </a:rPr>
              <a:t>length</a:t>
            </a:r>
            <a:r>
              <a:rPr lang="en-US" dirty="0">
                <a:latin typeface="Monaco" pitchFamily="2" charset="77"/>
              </a:rPr>
              <a:t>); </a:t>
            </a: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// prints 6</a:t>
            </a:r>
          </a:p>
          <a:p>
            <a:pPr>
              <a:tabLst>
                <a:tab pos="325438" algn="l"/>
                <a:tab pos="736600" algn="l"/>
              </a:tabLst>
            </a:pPr>
            <a:endParaRPr lang="en-US" dirty="0">
              <a:latin typeface="Monaco" pitchFamily="2" charset="77"/>
            </a:endParaRP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	// example of </a:t>
            </a:r>
            <a:r>
              <a:rPr lang="en-US" dirty="0" err="1">
                <a:solidFill>
                  <a:srgbClr val="4E9072"/>
                </a:solidFill>
                <a:latin typeface="Monaco" pitchFamily="2" charset="77"/>
              </a:rPr>
              <a:t>getCharAt</a:t>
            </a:r>
            <a:endParaRPr lang="en-US" dirty="0">
              <a:solidFill>
                <a:srgbClr val="4E9072"/>
              </a:solidFill>
              <a:latin typeface="Monaco" pitchFamily="2" charset="77"/>
            </a:endParaRP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	char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firstLetter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=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 err="1">
                <a:solidFill>
                  <a:srgbClr val="000000"/>
                </a:solidFill>
                <a:latin typeface="Monaco" pitchFamily="2" charset="77"/>
              </a:rPr>
              <a:t>.charAt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(0);</a:t>
            </a:r>
            <a:endParaRPr lang="en-US" dirty="0">
              <a:solidFill>
                <a:srgbClr val="7E504F"/>
              </a:solidFill>
              <a:latin typeface="Monaco" pitchFamily="2" charset="77"/>
            </a:endParaRP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	</a:t>
            </a:r>
            <a:r>
              <a:rPr lang="en-US" dirty="0" err="1">
                <a:latin typeface="Monaco" pitchFamily="2" charset="77"/>
              </a:rPr>
              <a:t>println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firstLetter</a:t>
            </a:r>
            <a:r>
              <a:rPr lang="en-US" dirty="0">
                <a:latin typeface="Monaco" pitchFamily="2" charset="77"/>
              </a:rPr>
              <a:t>); </a:t>
            </a: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// prints ‘H’</a:t>
            </a:r>
          </a:p>
          <a:p>
            <a:pPr>
              <a:tabLst>
                <a:tab pos="325438" algn="l"/>
                <a:tab pos="736600" algn="l"/>
              </a:tabLst>
            </a:pPr>
            <a:endParaRPr lang="en-US" dirty="0">
              <a:latin typeface="Monaco" pitchFamily="2" charset="77"/>
            </a:endParaRP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	// loop that prints letters one-by-one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	for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solidFill>
                  <a:srgbClr val="931A68"/>
                </a:solidFill>
                <a:latin typeface="Monaco" pitchFamily="2" charset="77"/>
              </a:rPr>
              <a:t>int</a:t>
            </a:r>
            <a:r>
              <a:rPr lang="en-US" dirty="0">
                <a:latin typeface="Monaco" pitchFamily="2" charset="77"/>
              </a:rPr>
              <a:t>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i</a:t>
            </a:r>
            <a:r>
              <a:rPr lang="en-US" dirty="0">
                <a:latin typeface="Monaco" pitchFamily="2" charset="77"/>
              </a:rPr>
              <a:t> = 0;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i</a:t>
            </a:r>
            <a:r>
              <a:rPr lang="en-US" dirty="0">
                <a:latin typeface="Monaco" pitchFamily="2" charset="77"/>
              </a:rPr>
              <a:t> &lt;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 err="1">
                <a:latin typeface="Monaco" pitchFamily="2" charset="77"/>
              </a:rPr>
              <a:t>.length</a:t>
            </a:r>
            <a:r>
              <a:rPr lang="en-US" dirty="0">
                <a:latin typeface="Monaco" pitchFamily="2" charset="77"/>
              </a:rPr>
              <a:t>();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i</a:t>
            </a:r>
            <a:r>
              <a:rPr lang="en-US" dirty="0">
                <a:latin typeface="Monaco" pitchFamily="2" charset="77"/>
              </a:rPr>
              <a:t>++) {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		char</a:t>
            </a:r>
            <a:r>
              <a:rPr lang="en-US" dirty="0">
                <a:latin typeface="Monaco" pitchFamily="2" charset="77"/>
              </a:rPr>
              <a:t>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ch</a:t>
            </a:r>
            <a:r>
              <a:rPr lang="en-US" dirty="0">
                <a:latin typeface="Monaco" pitchFamily="2" charset="77"/>
              </a:rPr>
              <a:t> =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 err="1">
                <a:latin typeface="Monaco" pitchFamily="2" charset="77"/>
              </a:rPr>
              <a:t>.charAt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i</a:t>
            </a:r>
            <a:r>
              <a:rPr lang="en-US" dirty="0">
                <a:latin typeface="Monaco" pitchFamily="2" charset="77"/>
              </a:rPr>
              <a:t>);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		</a:t>
            </a:r>
            <a:r>
              <a:rPr lang="en-US" dirty="0" err="1">
                <a:latin typeface="Monaco" pitchFamily="2" charset="77"/>
              </a:rPr>
              <a:t>println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ch</a:t>
            </a:r>
            <a:r>
              <a:rPr lang="en-US" dirty="0">
                <a:latin typeface="Monaco" pitchFamily="2" charset="77"/>
              </a:rPr>
              <a:t>);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	}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}</a:t>
            </a:r>
            <a:endParaRPr lang="en-US" dirty="0">
              <a:effectLst/>
              <a:latin typeface="Monaco" pitchFamily="2" charset="77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xmlns="" id="{B1E640B4-4385-A444-B40A-1BBCDA11FA47}"/>
              </a:ext>
            </a:extLst>
          </p:cNvPr>
          <p:cNvSpPr/>
          <p:nvPr/>
        </p:nvSpPr>
        <p:spPr>
          <a:xfrm>
            <a:off x="189781" y="966159"/>
            <a:ext cx="6866627" cy="4779034"/>
          </a:xfrm>
          <a:prstGeom prst="roundRect">
            <a:avLst>
              <a:gd name="adj" fmla="val 2921"/>
            </a:avLst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xmlns="" id="{8CF9BBF2-D2F9-1F40-956F-82763207FFE1}"/>
              </a:ext>
            </a:extLst>
          </p:cNvPr>
          <p:cNvSpPr/>
          <p:nvPr/>
        </p:nvSpPr>
        <p:spPr>
          <a:xfrm>
            <a:off x="7280694" y="1414731"/>
            <a:ext cx="2671314" cy="4275827"/>
          </a:xfrm>
          <a:prstGeom prst="roundRect">
            <a:avLst>
              <a:gd name="adj" fmla="val 2921"/>
            </a:avLst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8C309B2E-0AE4-CE44-A74D-EF44ABC8B556}"/>
              </a:ext>
            </a:extLst>
          </p:cNvPr>
          <p:cNvSpPr txBox="1"/>
          <p:nvPr/>
        </p:nvSpPr>
        <p:spPr>
          <a:xfrm>
            <a:off x="7901797" y="931653"/>
            <a:ext cx="1316386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Console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xmlns="" id="{F0BABE32-4C92-8D48-83E4-046BB0928CF3}"/>
              </a:ext>
            </a:extLst>
          </p:cNvPr>
          <p:cNvSpPr/>
          <p:nvPr/>
        </p:nvSpPr>
        <p:spPr>
          <a:xfrm>
            <a:off x="2865120" y="4261448"/>
            <a:ext cx="3035808" cy="465827"/>
          </a:xfrm>
          <a:prstGeom prst="roundRect">
            <a:avLst/>
          </a:pr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9980A9E2-FB7C-B94C-8138-04EED8855FA5}"/>
              </a:ext>
            </a:extLst>
          </p:cNvPr>
          <p:cNvSpPr txBox="1"/>
          <p:nvPr/>
        </p:nvSpPr>
        <p:spPr>
          <a:xfrm>
            <a:off x="7418717" y="1570008"/>
            <a:ext cx="369012" cy="442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9C8FD9A6-6629-654D-8FAD-BC9D1006B774}"/>
              </a:ext>
            </a:extLst>
          </p:cNvPr>
          <p:cNvSpPr txBox="1"/>
          <p:nvPr/>
        </p:nvSpPr>
        <p:spPr>
          <a:xfrm>
            <a:off x="7433093" y="1998454"/>
            <a:ext cx="369012" cy="442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H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xmlns="" id="{0514A687-AF18-A84A-B17F-ABFC48EC58EA}"/>
              </a:ext>
            </a:extLst>
          </p:cNvPr>
          <p:cNvGrpSpPr/>
          <p:nvPr/>
        </p:nvGrpSpPr>
        <p:grpSpPr>
          <a:xfrm>
            <a:off x="327805" y="6278503"/>
            <a:ext cx="3886200" cy="1136650"/>
            <a:chOff x="2743200" y="5881687"/>
            <a:chExt cx="3886200" cy="1136650"/>
          </a:xfrm>
        </p:grpSpPr>
        <p:sp>
          <p:nvSpPr>
            <p:cNvPr id="31" name="Rectangle 3">
              <a:extLst>
                <a:ext uri="{FF2B5EF4-FFF2-40B4-BE49-F238E27FC236}">
                  <a16:creationId xmlns:a16="http://schemas.microsoft.com/office/drawing/2014/main" xmlns="" id="{B7223F17-26CC-1648-82DC-6F6FCF1020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432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H</a:t>
              </a:r>
            </a:p>
          </p:txBody>
        </p:sp>
        <p:sp>
          <p:nvSpPr>
            <p:cNvPr id="32" name="Rectangle 4">
              <a:extLst>
                <a:ext uri="{FF2B5EF4-FFF2-40B4-BE49-F238E27FC236}">
                  <a16:creationId xmlns:a16="http://schemas.microsoft.com/office/drawing/2014/main" xmlns="" id="{79DD1647-181E-104F-8F48-BA691A0819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09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i</a:t>
              </a:r>
            </a:p>
          </p:txBody>
        </p:sp>
        <p:sp>
          <p:nvSpPr>
            <p:cNvPr id="33" name="Rectangle 5">
              <a:extLst>
                <a:ext uri="{FF2B5EF4-FFF2-40B4-BE49-F238E27FC236}">
                  <a16:creationId xmlns:a16="http://schemas.microsoft.com/office/drawing/2014/main" xmlns="" id="{DA8FE4ED-4708-4845-BBB7-95166F288A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386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 </a:t>
              </a:r>
            </a:p>
          </p:txBody>
        </p:sp>
        <p:sp>
          <p:nvSpPr>
            <p:cNvPr id="34" name="Rectangle 6">
              <a:extLst>
                <a:ext uri="{FF2B5EF4-FFF2-40B4-BE49-F238E27FC236}">
                  <a16:creationId xmlns:a16="http://schemas.microsoft.com/office/drawing/2014/main" xmlns="" id="{B4BB5CE7-AF6A-1C44-9A4C-F945E1D335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63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 dirty="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m</a:t>
              </a:r>
            </a:p>
          </p:txBody>
        </p:sp>
        <p:sp>
          <p:nvSpPr>
            <p:cNvPr id="35" name="Rectangle 7">
              <a:extLst>
                <a:ext uri="{FF2B5EF4-FFF2-40B4-BE49-F238E27FC236}">
                  <a16:creationId xmlns:a16="http://schemas.microsoft.com/office/drawing/2014/main" xmlns="" id="{3F6283CF-0249-0540-A6EF-E77C877697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340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o</a:t>
              </a:r>
            </a:p>
          </p:txBody>
        </p:sp>
        <p:sp>
          <p:nvSpPr>
            <p:cNvPr id="36" name="Rectangle 8">
              <a:extLst>
                <a:ext uri="{FF2B5EF4-FFF2-40B4-BE49-F238E27FC236}">
                  <a16:creationId xmlns:a16="http://schemas.microsoft.com/office/drawing/2014/main" xmlns="" id="{99B0F0D3-6181-C44B-AAC8-99C019F487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817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m</a:t>
              </a:r>
            </a:p>
          </p:txBody>
        </p:sp>
        <p:sp>
          <p:nvSpPr>
            <p:cNvPr id="37" name="Text Box 9">
              <a:extLst>
                <a:ext uri="{FF2B5EF4-FFF2-40B4-BE49-F238E27FC236}">
                  <a16:creationId xmlns:a16="http://schemas.microsoft.com/office/drawing/2014/main" xmlns="" id="{D59C9132-54D0-654C-BFA5-0051ADA049E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432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0</a:t>
              </a:r>
            </a:p>
          </p:txBody>
        </p:sp>
        <p:sp>
          <p:nvSpPr>
            <p:cNvPr id="38" name="Text Box 10">
              <a:extLst>
                <a:ext uri="{FF2B5EF4-FFF2-40B4-BE49-F238E27FC236}">
                  <a16:creationId xmlns:a16="http://schemas.microsoft.com/office/drawing/2014/main" xmlns="" id="{FB5C15C3-4056-2B44-9590-2D8EBF2CBD0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909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1</a:t>
              </a:r>
            </a:p>
          </p:txBody>
        </p:sp>
        <p:sp>
          <p:nvSpPr>
            <p:cNvPr id="39" name="Text Box 11">
              <a:extLst>
                <a:ext uri="{FF2B5EF4-FFF2-40B4-BE49-F238E27FC236}">
                  <a16:creationId xmlns:a16="http://schemas.microsoft.com/office/drawing/2014/main" xmlns="" id="{F7E23704-2BD7-0842-836E-DD2F69826CB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386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2</a:t>
              </a:r>
            </a:p>
          </p:txBody>
        </p:sp>
        <p:sp>
          <p:nvSpPr>
            <p:cNvPr id="40" name="Text Box 12">
              <a:extLst>
                <a:ext uri="{FF2B5EF4-FFF2-40B4-BE49-F238E27FC236}">
                  <a16:creationId xmlns:a16="http://schemas.microsoft.com/office/drawing/2014/main" xmlns="" id="{22E52C5A-0E37-1044-BA35-1C5D27EC720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863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3</a:t>
              </a:r>
            </a:p>
          </p:txBody>
        </p:sp>
        <p:sp>
          <p:nvSpPr>
            <p:cNvPr id="41" name="Text Box 13">
              <a:extLst>
                <a:ext uri="{FF2B5EF4-FFF2-40B4-BE49-F238E27FC236}">
                  <a16:creationId xmlns:a16="http://schemas.microsoft.com/office/drawing/2014/main" xmlns="" id="{83DDA47C-5D76-FF48-B5A6-C38023F4538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340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4</a:t>
              </a:r>
            </a:p>
          </p:txBody>
        </p:sp>
        <p:sp>
          <p:nvSpPr>
            <p:cNvPr id="42" name="Text Box 14">
              <a:extLst>
                <a:ext uri="{FF2B5EF4-FFF2-40B4-BE49-F238E27FC236}">
                  <a16:creationId xmlns:a16="http://schemas.microsoft.com/office/drawing/2014/main" xmlns="" id="{F06B963E-0CC9-5040-8012-0BCF94CB2C1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817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5</a:t>
              </a:r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5D44D99C-83FD-0F4E-A0A8-E9B3A6F70FB3}"/>
              </a:ext>
            </a:extLst>
          </p:cNvPr>
          <p:cNvSpPr txBox="1"/>
          <p:nvPr/>
        </p:nvSpPr>
        <p:spPr>
          <a:xfrm>
            <a:off x="4392179" y="5821853"/>
            <a:ext cx="1290738" cy="4408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length</a:t>
            </a:r>
          </a:p>
        </p:txBody>
      </p:sp>
      <p:sp>
        <p:nvSpPr>
          <p:cNvPr id="44" name="Text Box 38">
            <a:extLst>
              <a:ext uri="{FF2B5EF4-FFF2-40B4-BE49-F238E27FC236}">
                <a16:creationId xmlns:a16="http://schemas.microsoft.com/office/drawing/2014/main" xmlns="" id="{0DBB49D2-779D-924E-9D6C-4568340615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91393" y="6352710"/>
            <a:ext cx="990600" cy="52937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b="1" dirty="0">
                <a:latin typeface="Courier New" pitchFamily="1" charset="0"/>
              </a:rPr>
              <a:t>6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AF332F52-430A-7049-8075-F099EF86DB20}"/>
              </a:ext>
            </a:extLst>
          </p:cNvPr>
          <p:cNvSpPr txBox="1"/>
          <p:nvPr/>
        </p:nvSpPr>
        <p:spPr>
          <a:xfrm>
            <a:off x="260126" y="5821853"/>
            <a:ext cx="1475084" cy="4408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example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xmlns="" id="{9E44B5A3-D0B6-E945-BB32-AC3E9F27DB2D}"/>
              </a:ext>
            </a:extLst>
          </p:cNvPr>
          <p:cNvSpPr txBox="1"/>
          <p:nvPr/>
        </p:nvSpPr>
        <p:spPr>
          <a:xfrm>
            <a:off x="5856944" y="5834045"/>
            <a:ext cx="1129072" cy="440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first</a:t>
            </a:r>
          </a:p>
        </p:txBody>
      </p:sp>
      <p:sp>
        <p:nvSpPr>
          <p:cNvPr id="47" name="Text Box 38">
            <a:extLst>
              <a:ext uri="{FF2B5EF4-FFF2-40B4-BE49-F238E27FC236}">
                <a16:creationId xmlns:a16="http://schemas.microsoft.com/office/drawing/2014/main" xmlns="" id="{4C79EDFC-8377-1E40-80D8-FD23E313EB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09854" y="6349835"/>
            <a:ext cx="990600" cy="52937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b="1" dirty="0">
                <a:solidFill>
                  <a:srgbClr val="0432FF"/>
                </a:solidFill>
                <a:latin typeface="Courier New" pitchFamily="1" charset="0"/>
              </a:rPr>
              <a:t>‘H’</a:t>
            </a:r>
          </a:p>
        </p:txBody>
      </p:sp>
      <p:sp>
        <p:nvSpPr>
          <p:cNvPr id="48" name="Text Box 38">
            <a:extLst>
              <a:ext uri="{FF2B5EF4-FFF2-40B4-BE49-F238E27FC236}">
                <a16:creationId xmlns:a16="http://schemas.microsoft.com/office/drawing/2014/main" xmlns="" id="{841D529D-679C-7E42-8D17-ACC22E3EF5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59534" y="6368123"/>
            <a:ext cx="990600" cy="52937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b="1" dirty="0">
                <a:latin typeface="Courier New" pitchFamily="1" charset="0"/>
              </a:rPr>
              <a:t>0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xmlns="" id="{EDF26E88-F99E-FB4A-B097-40C16F851AB2}"/>
              </a:ext>
            </a:extLst>
          </p:cNvPr>
          <p:cNvSpPr txBox="1"/>
          <p:nvPr/>
        </p:nvSpPr>
        <p:spPr>
          <a:xfrm>
            <a:off x="7462427" y="5846237"/>
            <a:ext cx="450181" cy="440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468166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254EB02B-808C-0945-B356-114F5EFDB3BE}"/>
              </a:ext>
            </a:extLst>
          </p:cNvPr>
          <p:cNvGrpSpPr/>
          <p:nvPr/>
        </p:nvGrpSpPr>
        <p:grpSpPr>
          <a:xfrm>
            <a:off x="327805" y="6278503"/>
            <a:ext cx="3886200" cy="1136650"/>
            <a:chOff x="2743200" y="5881687"/>
            <a:chExt cx="3886200" cy="1136650"/>
          </a:xfrm>
        </p:grpSpPr>
        <p:sp>
          <p:nvSpPr>
            <p:cNvPr id="12291" name="Rectangle 3"/>
            <p:cNvSpPr>
              <a:spLocks noChangeArrowheads="1"/>
            </p:cNvSpPr>
            <p:nvPr/>
          </p:nvSpPr>
          <p:spPr bwMode="auto">
            <a:xfrm>
              <a:off x="27432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H</a:t>
              </a:r>
            </a:p>
          </p:txBody>
        </p:sp>
        <p:sp>
          <p:nvSpPr>
            <p:cNvPr id="12292" name="Rectangle 4"/>
            <p:cNvSpPr>
              <a:spLocks noChangeArrowheads="1"/>
            </p:cNvSpPr>
            <p:nvPr/>
          </p:nvSpPr>
          <p:spPr bwMode="auto">
            <a:xfrm>
              <a:off x="33909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i</a:t>
              </a:r>
            </a:p>
          </p:txBody>
        </p:sp>
        <p:sp>
          <p:nvSpPr>
            <p:cNvPr id="12293" name="Rectangle 5"/>
            <p:cNvSpPr>
              <a:spLocks noChangeArrowheads="1"/>
            </p:cNvSpPr>
            <p:nvPr/>
          </p:nvSpPr>
          <p:spPr bwMode="auto">
            <a:xfrm>
              <a:off x="40386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 </a:t>
              </a:r>
            </a:p>
          </p:txBody>
        </p:sp>
        <p:sp>
          <p:nvSpPr>
            <p:cNvPr id="12294" name="Rectangle 6"/>
            <p:cNvSpPr>
              <a:spLocks noChangeArrowheads="1"/>
            </p:cNvSpPr>
            <p:nvPr/>
          </p:nvSpPr>
          <p:spPr bwMode="auto">
            <a:xfrm>
              <a:off x="46863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 dirty="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m</a:t>
              </a:r>
            </a:p>
          </p:txBody>
        </p:sp>
        <p:sp>
          <p:nvSpPr>
            <p:cNvPr id="12295" name="Rectangle 7"/>
            <p:cNvSpPr>
              <a:spLocks noChangeArrowheads="1"/>
            </p:cNvSpPr>
            <p:nvPr/>
          </p:nvSpPr>
          <p:spPr bwMode="auto">
            <a:xfrm>
              <a:off x="53340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o</a:t>
              </a:r>
            </a:p>
          </p:txBody>
        </p:sp>
        <p:sp>
          <p:nvSpPr>
            <p:cNvPr id="12296" name="Rectangle 8"/>
            <p:cNvSpPr>
              <a:spLocks noChangeArrowheads="1"/>
            </p:cNvSpPr>
            <p:nvPr/>
          </p:nvSpPr>
          <p:spPr bwMode="auto">
            <a:xfrm>
              <a:off x="59817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m</a:t>
              </a:r>
            </a:p>
          </p:txBody>
        </p:sp>
        <p:sp>
          <p:nvSpPr>
            <p:cNvPr id="12297" name="Text Box 9"/>
            <p:cNvSpPr txBox="1">
              <a:spLocks noChangeArrowheads="1"/>
            </p:cNvSpPr>
            <p:nvPr/>
          </p:nvSpPr>
          <p:spPr bwMode="auto">
            <a:xfrm>
              <a:off x="27432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0</a:t>
              </a:r>
            </a:p>
          </p:txBody>
        </p:sp>
        <p:sp>
          <p:nvSpPr>
            <p:cNvPr id="12298" name="Text Box 10"/>
            <p:cNvSpPr txBox="1">
              <a:spLocks noChangeArrowheads="1"/>
            </p:cNvSpPr>
            <p:nvPr/>
          </p:nvSpPr>
          <p:spPr bwMode="auto">
            <a:xfrm>
              <a:off x="33909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1</a:t>
              </a:r>
            </a:p>
          </p:txBody>
        </p:sp>
        <p:sp>
          <p:nvSpPr>
            <p:cNvPr id="12299" name="Text Box 11"/>
            <p:cNvSpPr txBox="1">
              <a:spLocks noChangeArrowheads="1"/>
            </p:cNvSpPr>
            <p:nvPr/>
          </p:nvSpPr>
          <p:spPr bwMode="auto">
            <a:xfrm>
              <a:off x="40386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2</a:t>
              </a:r>
            </a:p>
          </p:txBody>
        </p:sp>
        <p:sp>
          <p:nvSpPr>
            <p:cNvPr id="12300" name="Text Box 12"/>
            <p:cNvSpPr txBox="1">
              <a:spLocks noChangeArrowheads="1"/>
            </p:cNvSpPr>
            <p:nvPr/>
          </p:nvSpPr>
          <p:spPr bwMode="auto">
            <a:xfrm>
              <a:off x="46863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3</a:t>
              </a:r>
            </a:p>
          </p:txBody>
        </p:sp>
        <p:sp>
          <p:nvSpPr>
            <p:cNvPr id="12301" name="Text Box 13"/>
            <p:cNvSpPr txBox="1">
              <a:spLocks noChangeArrowheads="1"/>
            </p:cNvSpPr>
            <p:nvPr/>
          </p:nvSpPr>
          <p:spPr bwMode="auto">
            <a:xfrm>
              <a:off x="53340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4</a:t>
              </a:r>
            </a:p>
          </p:txBody>
        </p:sp>
        <p:sp>
          <p:nvSpPr>
            <p:cNvPr id="12302" name="Text Box 14"/>
            <p:cNvSpPr txBox="1">
              <a:spLocks noChangeArrowheads="1"/>
            </p:cNvSpPr>
            <p:nvPr/>
          </p:nvSpPr>
          <p:spPr bwMode="auto">
            <a:xfrm>
              <a:off x="59817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5</a:t>
              </a:r>
            </a:p>
          </p:txBody>
        </p:sp>
      </p:grpSp>
      <p:sp>
        <p:nvSpPr>
          <p:cNvPr id="18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String Methods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FADD77B4-EE04-C34A-8D96-61A51F545D7D}"/>
              </a:ext>
            </a:extLst>
          </p:cNvPr>
          <p:cNvSpPr/>
          <p:nvPr/>
        </p:nvSpPr>
        <p:spPr>
          <a:xfrm>
            <a:off x="519622" y="1250478"/>
            <a:ext cx="7865253" cy="44721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325438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</a:t>
            </a: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void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run() {</a:t>
            </a:r>
            <a:endParaRPr lang="en-US" dirty="0">
              <a:solidFill>
                <a:srgbClr val="931A68"/>
              </a:solidFill>
              <a:latin typeface="Monaco" pitchFamily="2" charset="77"/>
            </a:endParaRPr>
          </a:p>
          <a:p>
            <a:pPr>
              <a:tabLst>
                <a:tab pos="325438" algn="l"/>
              </a:tabLst>
            </a:pPr>
            <a:r>
              <a:rPr lang="en-US" dirty="0">
                <a:latin typeface="Monaco" pitchFamily="2" charset="77"/>
              </a:rPr>
              <a:t> 	String </a:t>
            </a:r>
            <a:r>
              <a:rPr lang="en-US" dirty="0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>
                <a:latin typeface="Monaco" pitchFamily="2" charset="77"/>
              </a:rPr>
              <a:t> = </a:t>
            </a:r>
            <a:r>
              <a:rPr lang="en-US" dirty="0">
                <a:solidFill>
                  <a:srgbClr val="3933FF"/>
                </a:solidFill>
                <a:latin typeface="Monaco" pitchFamily="2" charset="77"/>
              </a:rPr>
              <a:t>"Hi mom"</a:t>
            </a:r>
            <a:r>
              <a:rPr lang="en-US" dirty="0">
                <a:latin typeface="Monaco" pitchFamily="2" charset="77"/>
              </a:rPr>
              <a:t>;</a:t>
            </a:r>
          </a:p>
          <a:p>
            <a:pPr>
              <a:tabLst>
                <a:tab pos="325438" algn="l"/>
              </a:tabLst>
            </a:pPr>
            <a:endParaRPr lang="en-US" dirty="0">
              <a:latin typeface="Monaco" pitchFamily="2" charset="77"/>
            </a:endParaRPr>
          </a:p>
          <a:p>
            <a:pPr>
              <a:tabLst>
                <a:tab pos="325438" algn="l"/>
              </a:tabLst>
            </a:pP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	// example of length method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	</a:t>
            </a:r>
            <a:r>
              <a:rPr lang="en-US" dirty="0" err="1">
                <a:solidFill>
                  <a:srgbClr val="931A68"/>
                </a:solidFill>
                <a:latin typeface="Monaco" pitchFamily="2" charset="77"/>
              </a:rPr>
              <a:t>int</a:t>
            </a:r>
            <a:r>
              <a:rPr lang="en-US" dirty="0">
                <a:latin typeface="Monaco" pitchFamily="2" charset="77"/>
              </a:rPr>
              <a:t> </a:t>
            </a:r>
            <a:r>
              <a:rPr lang="en-US" dirty="0">
                <a:solidFill>
                  <a:srgbClr val="7E504F"/>
                </a:solidFill>
                <a:latin typeface="Monaco" pitchFamily="2" charset="77"/>
              </a:rPr>
              <a:t>length</a:t>
            </a:r>
            <a:r>
              <a:rPr lang="en-US" dirty="0">
                <a:latin typeface="Monaco" pitchFamily="2" charset="77"/>
              </a:rPr>
              <a:t> =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 err="1">
                <a:latin typeface="Monaco" pitchFamily="2" charset="77"/>
              </a:rPr>
              <a:t>.length</a:t>
            </a:r>
            <a:r>
              <a:rPr lang="en-US" dirty="0">
                <a:latin typeface="Monaco" pitchFamily="2" charset="77"/>
              </a:rPr>
              <a:t>();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	</a:t>
            </a:r>
            <a:r>
              <a:rPr lang="en-US" dirty="0" err="1">
                <a:latin typeface="Monaco" pitchFamily="2" charset="77"/>
              </a:rPr>
              <a:t>println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>
                <a:solidFill>
                  <a:srgbClr val="7E504F"/>
                </a:solidFill>
                <a:latin typeface="Monaco" pitchFamily="2" charset="77"/>
              </a:rPr>
              <a:t>length</a:t>
            </a:r>
            <a:r>
              <a:rPr lang="en-US" dirty="0">
                <a:latin typeface="Monaco" pitchFamily="2" charset="77"/>
              </a:rPr>
              <a:t>); </a:t>
            </a: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// prints 6</a:t>
            </a:r>
          </a:p>
          <a:p>
            <a:pPr>
              <a:tabLst>
                <a:tab pos="325438" algn="l"/>
                <a:tab pos="736600" algn="l"/>
              </a:tabLst>
            </a:pPr>
            <a:endParaRPr lang="en-US" dirty="0">
              <a:latin typeface="Monaco" pitchFamily="2" charset="77"/>
            </a:endParaRP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	// example of </a:t>
            </a:r>
            <a:r>
              <a:rPr lang="en-US" dirty="0" err="1">
                <a:solidFill>
                  <a:srgbClr val="4E9072"/>
                </a:solidFill>
                <a:latin typeface="Monaco" pitchFamily="2" charset="77"/>
              </a:rPr>
              <a:t>getCharAt</a:t>
            </a:r>
            <a:endParaRPr lang="en-US" dirty="0">
              <a:solidFill>
                <a:srgbClr val="4E9072"/>
              </a:solidFill>
              <a:latin typeface="Monaco" pitchFamily="2" charset="77"/>
            </a:endParaRP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	char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firstLetter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=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 err="1">
                <a:solidFill>
                  <a:srgbClr val="000000"/>
                </a:solidFill>
                <a:latin typeface="Monaco" pitchFamily="2" charset="77"/>
              </a:rPr>
              <a:t>.charAt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(0);</a:t>
            </a:r>
            <a:endParaRPr lang="en-US" dirty="0">
              <a:solidFill>
                <a:srgbClr val="7E504F"/>
              </a:solidFill>
              <a:latin typeface="Monaco" pitchFamily="2" charset="77"/>
            </a:endParaRP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	</a:t>
            </a:r>
            <a:r>
              <a:rPr lang="en-US" dirty="0" err="1">
                <a:latin typeface="Monaco" pitchFamily="2" charset="77"/>
              </a:rPr>
              <a:t>println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firstLetter</a:t>
            </a:r>
            <a:r>
              <a:rPr lang="en-US" dirty="0">
                <a:latin typeface="Monaco" pitchFamily="2" charset="77"/>
              </a:rPr>
              <a:t>); </a:t>
            </a: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// prints ‘H’</a:t>
            </a:r>
          </a:p>
          <a:p>
            <a:pPr>
              <a:tabLst>
                <a:tab pos="325438" algn="l"/>
                <a:tab pos="736600" algn="l"/>
              </a:tabLst>
            </a:pPr>
            <a:endParaRPr lang="en-US" dirty="0">
              <a:latin typeface="Monaco" pitchFamily="2" charset="77"/>
            </a:endParaRP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	// loop that prints letters one-by-one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	for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solidFill>
                  <a:srgbClr val="931A68"/>
                </a:solidFill>
                <a:latin typeface="Monaco" pitchFamily="2" charset="77"/>
              </a:rPr>
              <a:t>int</a:t>
            </a:r>
            <a:r>
              <a:rPr lang="en-US" dirty="0">
                <a:latin typeface="Monaco" pitchFamily="2" charset="77"/>
              </a:rPr>
              <a:t>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i</a:t>
            </a:r>
            <a:r>
              <a:rPr lang="en-US" dirty="0">
                <a:latin typeface="Monaco" pitchFamily="2" charset="77"/>
              </a:rPr>
              <a:t> = 0;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i</a:t>
            </a:r>
            <a:r>
              <a:rPr lang="en-US" dirty="0">
                <a:latin typeface="Monaco" pitchFamily="2" charset="77"/>
              </a:rPr>
              <a:t> &lt;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 err="1">
                <a:latin typeface="Monaco" pitchFamily="2" charset="77"/>
              </a:rPr>
              <a:t>.length</a:t>
            </a:r>
            <a:r>
              <a:rPr lang="en-US" dirty="0">
                <a:latin typeface="Monaco" pitchFamily="2" charset="77"/>
              </a:rPr>
              <a:t>();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i</a:t>
            </a:r>
            <a:r>
              <a:rPr lang="en-US" dirty="0">
                <a:latin typeface="Monaco" pitchFamily="2" charset="77"/>
              </a:rPr>
              <a:t>++) {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		char</a:t>
            </a:r>
            <a:r>
              <a:rPr lang="en-US" dirty="0">
                <a:latin typeface="Monaco" pitchFamily="2" charset="77"/>
              </a:rPr>
              <a:t>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ch</a:t>
            </a:r>
            <a:r>
              <a:rPr lang="en-US" dirty="0">
                <a:latin typeface="Monaco" pitchFamily="2" charset="77"/>
              </a:rPr>
              <a:t> =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 err="1">
                <a:latin typeface="Monaco" pitchFamily="2" charset="77"/>
              </a:rPr>
              <a:t>.charAt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i</a:t>
            </a:r>
            <a:r>
              <a:rPr lang="en-US" dirty="0">
                <a:latin typeface="Monaco" pitchFamily="2" charset="77"/>
              </a:rPr>
              <a:t>);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		</a:t>
            </a:r>
            <a:r>
              <a:rPr lang="en-US" dirty="0" err="1">
                <a:latin typeface="Monaco" pitchFamily="2" charset="77"/>
              </a:rPr>
              <a:t>println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ch</a:t>
            </a:r>
            <a:r>
              <a:rPr lang="en-US" dirty="0">
                <a:latin typeface="Monaco" pitchFamily="2" charset="77"/>
              </a:rPr>
              <a:t>);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	}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}</a:t>
            </a:r>
            <a:endParaRPr lang="en-US" dirty="0">
              <a:effectLst/>
              <a:latin typeface="Monaco" pitchFamily="2" charset="77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xmlns="" id="{B1E640B4-4385-A444-B40A-1BBCDA11FA47}"/>
              </a:ext>
            </a:extLst>
          </p:cNvPr>
          <p:cNvSpPr/>
          <p:nvPr/>
        </p:nvSpPr>
        <p:spPr>
          <a:xfrm>
            <a:off x="189781" y="966159"/>
            <a:ext cx="6866627" cy="4779034"/>
          </a:xfrm>
          <a:prstGeom prst="roundRect">
            <a:avLst>
              <a:gd name="adj" fmla="val 2921"/>
            </a:avLst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xmlns="" id="{8CF9BBF2-D2F9-1F40-956F-82763207FFE1}"/>
              </a:ext>
            </a:extLst>
          </p:cNvPr>
          <p:cNvSpPr/>
          <p:nvPr/>
        </p:nvSpPr>
        <p:spPr>
          <a:xfrm>
            <a:off x="7280694" y="1414731"/>
            <a:ext cx="2671314" cy="4275827"/>
          </a:xfrm>
          <a:prstGeom prst="roundRect">
            <a:avLst>
              <a:gd name="adj" fmla="val 2921"/>
            </a:avLst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8C309B2E-0AE4-CE44-A74D-EF44ABC8B556}"/>
              </a:ext>
            </a:extLst>
          </p:cNvPr>
          <p:cNvSpPr txBox="1"/>
          <p:nvPr/>
        </p:nvSpPr>
        <p:spPr>
          <a:xfrm>
            <a:off x="7901797" y="931653"/>
            <a:ext cx="1316386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Console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xmlns="" id="{F0BABE32-4C92-8D48-83E4-046BB0928CF3}"/>
              </a:ext>
            </a:extLst>
          </p:cNvPr>
          <p:cNvSpPr/>
          <p:nvPr/>
        </p:nvSpPr>
        <p:spPr>
          <a:xfrm>
            <a:off x="2657856" y="4517480"/>
            <a:ext cx="2584704" cy="465827"/>
          </a:xfrm>
          <a:prstGeom prst="roundRect">
            <a:avLst/>
          </a:pr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17662C6D-4844-1B46-928A-28298534DB91}"/>
              </a:ext>
            </a:extLst>
          </p:cNvPr>
          <p:cNvSpPr txBox="1"/>
          <p:nvPr/>
        </p:nvSpPr>
        <p:spPr>
          <a:xfrm>
            <a:off x="4392179" y="5821853"/>
            <a:ext cx="1290738" cy="4408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length</a:t>
            </a:r>
          </a:p>
        </p:txBody>
      </p:sp>
      <p:sp>
        <p:nvSpPr>
          <p:cNvPr id="23" name="Text Box 38">
            <a:extLst>
              <a:ext uri="{FF2B5EF4-FFF2-40B4-BE49-F238E27FC236}">
                <a16:creationId xmlns:a16="http://schemas.microsoft.com/office/drawing/2014/main" xmlns="" id="{E6312F2A-3EEC-184F-98D4-8011AC00A6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91393" y="6352710"/>
            <a:ext cx="990600" cy="52937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b="1" dirty="0">
                <a:latin typeface="Courier New" pitchFamily="1" charset="0"/>
              </a:rPr>
              <a:t>6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09058D34-8765-2D40-ABCC-4E3893C9DD4A}"/>
              </a:ext>
            </a:extLst>
          </p:cNvPr>
          <p:cNvSpPr txBox="1"/>
          <p:nvPr/>
        </p:nvSpPr>
        <p:spPr>
          <a:xfrm>
            <a:off x="260126" y="5821853"/>
            <a:ext cx="1475084" cy="4408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example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9980A9E2-FB7C-B94C-8138-04EED8855FA5}"/>
              </a:ext>
            </a:extLst>
          </p:cNvPr>
          <p:cNvSpPr txBox="1"/>
          <p:nvPr/>
        </p:nvSpPr>
        <p:spPr>
          <a:xfrm>
            <a:off x="7418717" y="1570008"/>
            <a:ext cx="369012" cy="442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0AFA8714-43C7-C44C-B64D-E888E5C7F709}"/>
              </a:ext>
            </a:extLst>
          </p:cNvPr>
          <p:cNvSpPr txBox="1"/>
          <p:nvPr/>
        </p:nvSpPr>
        <p:spPr>
          <a:xfrm>
            <a:off x="5856944" y="5834045"/>
            <a:ext cx="1129072" cy="440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first</a:t>
            </a:r>
          </a:p>
        </p:txBody>
      </p:sp>
      <p:sp>
        <p:nvSpPr>
          <p:cNvPr id="26" name="Text Box 38">
            <a:extLst>
              <a:ext uri="{FF2B5EF4-FFF2-40B4-BE49-F238E27FC236}">
                <a16:creationId xmlns:a16="http://schemas.microsoft.com/office/drawing/2014/main" xmlns="" id="{32F19FE5-09B4-734E-AB2D-021A277054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09854" y="6349835"/>
            <a:ext cx="990600" cy="52937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b="1" dirty="0">
                <a:solidFill>
                  <a:srgbClr val="0432FF"/>
                </a:solidFill>
                <a:latin typeface="Courier New" pitchFamily="1" charset="0"/>
              </a:rPr>
              <a:t>‘H’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9C8FD9A6-6629-654D-8FAD-BC9D1006B774}"/>
              </a:ext>
            </a:extLst>
          </p:cNvPr>
          <p:cNvSpPr txBox="1"/>
          <p:nvPr/>
        </p:nvSpPr>
        <p:spPr>
          <a:xfrm>
            <a:off x="7433093" y="1998454"/>
            <a:ext cx="369012" cy="442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H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A1ABB8DE-7AC7-F54D-A4C3-89D8D55C0EB6}"/>
              </a:ext>
            </a:extLst>
          </p:cNvPr>
          <p:cNvSpPr txBox="1"/>
          <p:nvPr/>
        </p:nvSpPr>
        <p:spPr>
          <a:xfrm>
            <a:off x="7462427" y="5846237"/>
            <a:ext cx="3431980" cy="440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9" name="Text Box 38">
            <a:extLst>
              <a:ext uri="{FF2B5EF4-FFF2-40B4-BE49-F238E27FC236}">
                <a16:creationId xmlns:a16="http://schemas.microsoft.com/office/drawing/2014/main" xmlns="" id="{C0B5861E-7017-3F4A-9430-AB017867FE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59534" y="6368123"/>
            <a:ext cx="990600" cy="52937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b="1" dirty="0">
                <a:latin typeface="Courier New" pitchFamily="1" charset="0"/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85096226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254EB02B-808C-0945-B356-114F5EFDB3BE}"/>
              </a:ext>
            </a:extLst>
          </p:cNvPr>
          <p:cNvGrpSpPr/>
          <p:nvPr/>
        </p:nvGrpSpPr>
        <p:grpSpPr>
          <a:xfrm>
            <a:off x="327805" y="6278503"/>
            <a:ext cx="3886200" cy="1136650"/>
            <a:chOff x="2743200" y="5881687"/>
            <a:chExt cx="3886200" cy="1136650"/>
          </a:xfrm>
        </p:grpSpPr>
        <p:sp>
          <p:nvSpPr>
            <p:cNvPr id="12291" name="Rectangle 3"/>
            <p:cNvSpPr>
              <a:spLocks noChangeArrowheads="1"/>
            </p:cNvSpPr>
            <p:nvPr/>
          </p:nvSpPr>
          <p:spPr bwMode="auto">
            <a:xfrm>
              <a:off x="27432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H</a:t>
              </a:r>
            </a:p>
          </p:txBody>
        </p:sp>
        <p:sp>
          <p:nvSpPr>
            <p:cNvPr id="12292" name="Rectangle 4"/>
            <p:cNvSpPr>
              <a:spLocks noChangeArrowheads="1"/>
            </p:cNvSpPr>
            <p:nvPr/>
          </p:nvSpPr>
          <p:spPr bwMode="auto">
            <a:xfrm>
              <a:off x="33909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i</a:t>
              </a:r>
            </a:p>
          </p:txBody>
        </p:sp>
        <p:sp>
          <p:nvSpPr>
            <p:cNvPr id="12293" name="Rectangle 5"/>
            <p:cNvSpPr>
              <a:spLocks noChangeArrowheads="1"/>
            </p:cNvSpPr>
            <p:nvPr/>
          </p:nvSpPr>
          <p:spPr bwMode="auto">
            <a:xfrm>
              <a:off x="40386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 </a:t>
              </a:r>
            </a:p>
          </p:txBody>
        </p:sp>
        <p:sp>
          <p:nvSpPr>
            <p:cNvPr id="12294" name="Rectangle 6"/>
            <p:cNvSpPr>
              <a:spLocks noChangeArrowheads="1"/>
            </p:cNvSpPr>
            <p:nvPr/>
          </p:nvSpPr>
          <p:spPr bwMode="auto">
            <a:xfrm>
              <a:off x="46863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 dirty="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m</a:t>
              </a:r>
            </a:p>
          </p:txBody>
        </p:sp>
        <p:sp>
          <p:nvSpPr>
            <p:cNvPr id="12295" name="Rectangle 7"/>
            <p:cNvSpPr>
              <a:spLocks noChangeArrowheads="1"/>
            </p:cNvSpPr>
            <p:nvPr/>
          </p:nvSpPr>
          <p:spPr bwMode="auto">
            <a:xfrm>
              <a:off x="53340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o</a:t>
              </a:r>
            </a:p>
          </p:txBody>
        </p:sp>
        <p:sp>
          <p:nvSpPr>
            <p:cNvPr id="12296" name="Rectangle 8"/>
            <p:cNvSpPr>
              <a:spLocks noChangeArrowheads="1"/>
            </p:cNvSpPr>
            <p:nvPr/>
          </p:nvSpPr>
          <p:spPr bwMode="auto">
            <a:xfrm>
              <a:off x="59817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m</a:t>
              </a:r>
            </a:p>
          </p:txBody>
        </p:sp>
        <p:sp>
          <p:nvSpPr>
            <p:cNvPr id="12297" name="Text Box 9"/>
            <p:cNvSpPr txBox="1">
              <a:spLocks noChangeArrowheads="1"/>
            </p:cNvSpPr>
            <p:nvPr/>
          </p:nvSpPr>
          <p:spPr bwMode="auto">
            <a:xfrm>
              <a:off x="27432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0</a:t>
              </a:r>
            </a:p>
          </p:txBody>
        </p:sp>
        <p:sp>
          <p:nvSpPr>
            <p:cNvPr id="12298" name="Text Box 10"/>
            <p:cNvSpPr txBox="1">
              <a:spLocks noChangeArrowheads="1"/>
            </p:cNvSpPr>
            <p:nvPr/>
          </p:nvSpPr>
          <p:spPr bwMode="auto">
            <a:xfrm>
              <a:off x="33909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1</a:t>
              </a:r>
            </a:p>
          </p:txBody>
        </p:sp>
        <p:sp>
          <p:nvSpPr>
            <p:cNvPr id="12299" name="Text Box 11"/>
            <p:cNvSpPr txBox="1">
              <a:spLocks noChangeArrowheads="1"/>
            </p:cNvSpPr>
            <p:nvPr/>
          </p:nvSpPr>
          <p:spPr bwMode="auto">
            <a:xfrm>
              <a:off x="40386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2</a:t>
              </a:r>
            </a:p>
          </p:txBody>
        </p:sp>
        <p:sp>
          <p:nvSpPr>
            <p:cNvPr id="12300" name="Text Box 12"/>
            <p:cNvSpPr txBox="1">
              <a:spLocks noChangeArrowheads="1"/>
            </p:cNvSpPr>
            <p:nvPr/>
          </p:nvSpPr>
          <p:spPr bwMode="auto">
            <a:xfrm>
              <a:off x="46863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3</a:t>
              </a:r>
            </a:p>
          </p:txBody>
        </p:sp>
        <p:sp>
          <p:nvSpPr>
            <p:cNvPr id="12301" name="Text Box 13"/>
            <p:cNvSpPr txBox="1">
              <a:spLocks noChangeArrowheads="1"/>
            </p:cNvSpPr>
            <p:nvPr/>
          </p:nvSpPr>
          <p:spPr bwMode="auto">
            <a:xfrm>
              <a:off x="53340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4</a:t>
              </a:r>
            </a:p>
          </p:txBody>
        </p:sp>
        <p:sp>
          <p:nvSpPr>
            <p:cNvPr id="12302" name="Text Box 14"/>
            <p:cNvSpPr txBox="1">
              <a:spLocks noChangeArrowheads="1"/>
            </p:cNvSpPr>
            <p:nvPr/>
          </p:nvSpPr>
          <p:spPr bwMode="auto">
            <a:xfrm>
              <a:off x="59817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5</a:t>
              </a:r>
            </a:p>
          </p:txBody>
        </p:sp>
      </p:grpSp>
      <p:sp>
        <p:nvSpPr>
          <p:cNvPr id="18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String Methods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FADD77B4-EE04-C34A-8D96-61A51F545D7D}"/>
              </a:ext>
            </a:extLst>
          </p:cNvPr>
          <p:cNvSpPr/>
          <p:nvPr/>
        </p:nvSpPr>
        <p:spPr>
          <a:xfrm>
            <a:off x="519622" y="1250478"/>
            <a:ext cx="7865253" cy="44721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325438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</a:t>
            </a: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void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run() {</a:t>
            </a:r>
            <a:endParaRPr lang="en-US" dirty="0">
              <a:solidFill>
                <a:srgbClr val="931A68"/>
              </a:solidFill>
              <a:latin typeface="Monaco" pitchFamily="2" charset="77"/>
            </a:endParaRPr>
          </a:p>
          <a:p>
            <a:pPr>
              <a:tabLst>
                <a:tab pos="325438" algn="l"/>
              </a:tabLst>
            </a:pPr>
            <a:r>
              <a:rPr lang="en-US" dirty="0">
                <a:latin typeface="Monaco" pitchFamily="2" charset="77"/>
              </a:rPr>
              <a:t> 	String </a:t>
            </a:r>
            <a:r>
              <a:rPr lang="en-US" dirty="0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>
                <a:latin typeface="Monaco" pitchFamily="2" charset="77"/>
              </a:rPr>
              <a:t> = </a:t>
            </a:r>
            <a:r>
              <a:rPr lang="en-US" dirty="0">
                <a:solidFill>
                  <a:srgbClr val="3933FF"/>
                </a:solidFill>
                <a:latin typeface="Monaco" pitchFamily="2" charset="77"/>
              </a:rPr>
              <a:t>"Hi mom"</a:t>
            </a:r>
            <a:r>
              <a:rPr lang="en-US" dirty="0">
                <a:latin typeface="Monaco" pitchFamily="2" charset="77"/>
              </a:rPr>
              <a:t>;</a:t>
            </a:r>
          </a:p>
          <a:p>
            <a:pPr>
              <a:tabLst>
                <a:tab pos="325438" algn="l"/>
              </a:tabLst>
            </a:pPr>
            <a:endParaRPr lang="en-US" dirty="0">
              <a:latin typeface="Monaco" pitchFamily="2" charset="77"/>
            </a:endParaRPr>
          </a:p>
          <a:p>
            <a:pPr>
              <a:tabLst>
                <a:tab pos="325438" algn="l"/>
              </a:tabLst>
            </a:pP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	// example of length method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	</a:t>
            </a:r>
            <a:r>
              <a:rPr lang="en-US" dirty="0" err="1">
                <a:solidFill>
                  <a:srgbClr val="931A68"/>
                </a:solidFill>
                <a:latin typeface="Monaco" pitchFamily="2" charset="77"/>
              </a:rPr>
              <a:t>int</a:t>
            </a:r>
            <a:r>
              <a:rPr lang="en-US" dirty="0">
                <a:latin typeface="Monaco" pitchFamily="2" charset="77"/>
              </a:rPr>
              <a:t> </a:t>
            </a:r>
            <a:r>
              <a:rPr lang="en-US" dirty="0">
                <a:solidFill>
                  <a:srgbClr val="7E504F"/>
                </a:solidFill>
                <a:latin typeface="Monaco" pitchFamily="2" charset="77"/>
              </a:rPr>
              <a:t>length</a:t>
            </a:r>
            <a:r>
              <a:rPr lang="en-US" dirty="0">
                <a:latin typeface="Monaco" pitchFamily="2" charset="77"/>
              </a:rPr>
              <a:t> =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 err="1">
                <a:latin typeface="Monaco" pitchFamily="2" charset="77"/>
              </a:rPr>
              <a:t>.length</a:t>
            </a:r>
            <a:r>
              <a:rPr lang="en-US" dirty="0">
                <a:latin typeface="Monaco" pitchFamily="2" charset="77"/>
              </a:rPr>
              <a:t>();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	</a:t>
            </a:r>
            <a:r>
              <a:rPr lang="en-US" dirty="0" err="1">
                <a:latin typeface="Monaco" pitchFamily="2" charset="77"/>
              </a:rPr>
              <a:t>println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>
                <a:solidFill>
                  <a:srgbClr val="7E504F"/>
                </a:solidFill>
                <a:latin typeface="Monaco" pitchFamily="2" charset="77"/>
              </a:rPr>
              <a:t>length</a:t>
            </a:r>
            <a:r>
              <a:rPr lang="en-US" dirty="0">
                <a:latin typeface="Monaco" pitchFamily="2" charset="77"/>
              </a:rPr>
              <a:t>); </a:t>
            </a: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// prints 6</a:t>
            </a:r>
          </a:p>
          <a:p>
            <a:pPr>
              <a:tabLst>
                <a:tab pos="325438" algn="l"/>
                <a:tab pos="736600" algn="l"/>
              </a:tabLst>
            </a:pPr>
            <a:endParaRPr lang="en-US" dirty="0">
              <a:latin typeface="Monaco" pitchFamily="2" charset="77"/>
            </a:endParaRP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	// example of </a:t>
            </a:r>
            <a:r>
              <a:rPr lang="en-US" dirty="0" err="1">
                <a:solidFill>
                  <a:srgbClr val="4E9072"/>
                </a:solidFill>
                <a:latin typeface="Monaco" pitchFamily="2" charset="77"/>
              </a:rPr>
              <a:t>getCharAt</a:t>
            </a:r>
            <a:endParaRPr lang="en-US" dirty="0">
              <a:solidFill>
                <a:srgbClr val="4E9072"/>
              </a:solidFill>
              <a:latin typeface="Monaco" pitchFamily="2" charset="77"/>
            </a:endParaRP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	char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firstLetter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=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 err="1">
                <a:solidFill>
                  <a:srgbClr val="000000"/>
                </a:solidFill>
                <a:latin typeface="Monaco" pitchFamily="2" charset="77"/>
              </a:rPr>
              <a:t>.charAt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(0);</a:t>
            </a:r>
            <a:endParaRPr lang="en-US" dirty="0">
              <a:solidFill>
                <a:srgbClr val="7E504F"/>
              </a:solidFill>
              <a:latin typeface="Monaco" pitchFamily="2" charset="77"/>
            </a:endParaRP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	</a:t>
            </a:r>
            <a:r>
              <a:rPr lang="en-US" dirty="0" err="1">
                <a:latin typeface="Monaco" pitchFamily="2" charset="77"/>
              </a:rPr>
              <a:t>println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firstLetter</a:t>
            </a:r>
            <a:r>
              <a:rPr lang="en-US" dirty="0">
                <a:latin typeface="Monaco" pitchFamily="2" charset="77"/>
              </a:rPr>
              <a:t>); </a:t>
            </a: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// prints ‘H’</a:t>
            </a:r>
          </a:p>
          <a:p>
            <a:pPr>
              <a:tabLst>
                <a:tab pos="325438" algn="l"/>
                <a:tab pos="736600" algn="l"/>
              </a:tabLst>
            </a:pPr>
            <a:endParaRPr lang="en-US" dirty="0">
              <a:latin typeface="Monaco" pitchFamily="2" charset="77"/>
            </a:endParaRP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	// loop that prints letters one-by-one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	for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solidFill>
                  <a:srgbClr val="931A68"/>
                </a:solidFill>
                <a:latin typeface="Monaco" pitchFamily="2" charset="77"/>
              </a:rPr>
              <a:t>int</a:t>
            </a:r>
            <a:r>
              <a:rPr lang="en-US" dirty="0">
                <a:latin typeface="Monaco" pitchFamily="2" charset="77"/>
              </a:rPr>
              <a:t>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i</a:t>
            </a:r>
            <a:r>
              <a:rPr lang="en-US" dirty="0">
                <a:latin typeface="Monaco" pitchFamily="2" charset="77"/>
              </a:rPr>
              <a:t> = 0;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i</a:t>
            </a:r>
            <a:r>
              <a:rPr lang="en-US" dirty="0">
                <a:latin typeface="Monaco" pitchFamily="2" charset="77"/>
              </a:rPr>
              <a:t> &lt;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 err="1">
                <a:latin typeface="Monaco" pitchFamily="2" charset="77"/>
              </a:rPr>
              <a:t>.length</a:t>
            </a:r>
            <a:r>
              <a:rPr lang="en-US" dirty="0">
                <a:latin typeface="Monaco" pitchFamily="2" charset="77"/>
              </a:rPr>
              <a:t>();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i</a:t>
            </a:r>
            <a:r>
              <a:rPr lang="en-US" dirty="0">
                <a:latin typeface="Monaco" pitchFamily="2" charset="77"/>
              </a:rPr>
              <a:t>++) {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		char</a:t>
            </a:r>
            <a:r>
              <a:rPr lang="en-US" dirty="0">
                <a:latin typeface="Monaco" pitchFamily="2" charset="77"/>
              </a:rPr>
              <a:t>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ch</a:t>
            </a:r>
            <a:r>
              <a:rPr lang="en-US" dirty="0">
                <a:latin typeface="Monaco" pitchFamily="2" charset="77"/>
              </a:rPr>
              <a:t> =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 err="1">
                <a:latin typeface="Monaco" pitchFamily="2" charset="77"/>
              </a:rPr>
              <a:t>.charAt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i</a:t>
            </a:r>
            <a:r>
              <a:rPr lang="en-US" dirty="0">
                <a:latin typeface="Monaco" pitchFamily="2" charset="77"/>
              </a:rPr>
              <a:t>);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		</a:t>
            </a:r>
            <a:r>
              <a:rPr lang="en-US" dirty="0" err="1">
                <a:latin typeface="Monaco" pitchFamily="2" charset="77"/>
              </a:rPr>
              <a:t>println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ch</a:t>
            </a:r>
            <a:r>
              <a:rPr lang="en-US" dirty="0">
                <a:latin typeface="Monaco" pitchFamily="2" charset="77"/>
              </a:rPr>
              <a:t>);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	}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}</a:t>
            </a:r>
            <a:endParaRPr lang="en-US" dirty="0">
              <a:effectLst/>
              <a:latin typeface="Monaco" pitchFamily="2" charset="77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xmlns="" id="{B1E640B4-4385-A444-B40A-1BBCDA11FA47}"/>
              </a:ext>
            </a:extLst>
          </p:cNvPr>
          <p:cNvSpPr/>
          <p:nvPr/>
        </p:nvSpPr>
        <p:spPr>
          <a:xfrm>
            <a:off x="189781" y="966159"/>
            <a:ext cx="6866627" cy="4779034"/>
          </a:xfrm>
          <a:prstGeom prst="roundRect">
            <a:avLst>
              <a:gd name="adj" fmla="val 2921"/>
            </a:avLst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xmlns="" id="{8CF9BBF2-D2F9-1F40-956F-82763207FFE1}"/>
              </a:ext>
            </a:extLst>
          </p:cNvPr>
          <p:cNvSpPr/>
          <p:nvPr/>
        </p:nvSpPr>
        <p:spPr>
          <a:xfrm>
            <a:off x="7280694" y="1414731"/>
            <a:ext cx="2671314" cy="4275827"/>
          </a:xfrm>
          <a:prstGeom prst="roundRect">
            <a:avLst>
              <a:gd name="adj" fmla="val 2921"/>
            </a:avLst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8C309B2E-0AE4-CE44-A74D-EF44ABC8B556}"/>
              </a:ext>
            </a:extLst>
          </p:cNvPr>
          <p:cNvSpPr txBox="1"/>
          <p:nvPr/>
        </p:nvSpPr>
        <p:spPr>
          <a:xfrm>
            <a:off x="7901797" y="931653"/>
            <a:ext cx="1316386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Console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xmlns="" id="{F0BABE32-4C92-8D48-83E4-046BB0928CF3}"/>
              </a:ext>
            </a:extLst>
          </p:cNvPr>
          <p:cNvSpPr/>
          <p:nvPr/>
        </p:nvSpPr>
        <p:spPr>
          <a:xfrm>
            <a:off x="1304544" y="4517480"/>
            <a:ext cx="3938016" cy="465827"/>
          </a:xfrm>
          <a:prstGeom prst="roundRect">
            <a:avLst/>
          </a:pr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17662C6D-4844-1B46-928A-28298534DB91}"/>
              </a:ext>
            </a:extLst>
          </p:cNvPr>
          <p:cNvSpPr txBox="1"/>
          <p:nvPr/>
        </p:nvSpPr>
        <p:spPr>
          <a:xfrm>
            <a:off x="4392179" y="5821853"/>
            <a:ext cx="1290738" cy="4408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length</a:t>
            </a:r>
          </a:p>
        </p:txBody>
      </p:sp>
      <p:sp>
        <p:nvSpPr>
          <p:cNvPr id="23" name="Text Box 38">
            <a:extLst>
              <a:ext uri="{FF2B5EF4-FFF2-40B4-BE49-F238E27FC236}">
                <a16:creationId xmlns:a16="http://schemas.microsoft.com/office/drawing/2014/main" xmlns="" id="{E6312F2A-3EEC-184F-98D4-8011AC00A6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91393" y="6352710"/>
            <a:ext cx="990600" cy="52937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b="1" dirty="0">
                <a:latin typeface="Courier New" pitchFamily="1" charset="0"/>
              </a:rPr>
              <a:t>6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09058D34-8765-2D40-ABCC-4E3893C9DD4A}"/>
              </a:ext>
            </a:extLst>
          </p:cNvPr>
          <p:cNvSpPr txBox="1"/>
          <p:nvPr/>
        </p:nvSpPr>
        <p:spPr>
          <a:xfrm>
            <a:off x="260126" y="5821853"/>
            <a:ext cx="1475084" cy="4408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example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9980A9E2-FB7C-B94C-8138-04EED8855FA5}"/>
              </a:ext>
            </a:extLst>
          </p:cNvPr>
          <p:cNvSpPr txBox="1"/>
          <p:nvPr/>
        </p:nvSpPr>
        <p:spPr>
          <a:xfrm>
            <a:off x="7418717" y="1570008"/>
            <a:ext cx="369012" cy="442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0AFA8714-43C7-C44C-B64D-E888E5C7F709}"/>
              </a:ext>
            </a:extLst>
          </p:cNvPr>
          <p:cNvSpPr txBox="1"/>
          <p:nvPr/>
        </p:nvSpPr>
        <p:spPr>
          <a:xfrm>
            <a:off x="5856944" y="5834045"/>
            <a:ext cx="1129072" cy="440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first</a:t>
            </a:r>
          </a:p>
        </p:txBody>
      </p:sp>
      <p:sp>
        <p:nvSpPr>
          <p:cNvPr id="26" name="Text Box 38">
            <a:extLst>
              <a:ext uri="{FF2B5EF4-FFF2-40B4-BE49-F238E27FC236}">
                <a16:creationId xmlns:a16="http://schemas.microsoft.com/office/drawing/2014/main" xmlns="" id="{32F19FE5-09B4-734E-AB2D-021A277054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09854" y="6349835"/>
            <a:ext cx="990600" cy="52937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b="1" dirty="0">
                <a:solidFill>
                  <a:srgbClr val="0432FF"/>
                </a:solidFill>
                <a:latin typeface="Courier New" pitchFamily="1" charset="0"/>
              </a:rPr>
              <a:t>‘H’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9C8FD9A6-6629-654D-8FAD-BC9D1006B774}"/>
              </a:ext>
            </a:extLst>
          </p:cNvPr>
          <p:cNvSpPr txBox="1"/>
          <p:nvPr/>
        </p:nvSpPr>
        <p:spPr>
          <a:xfrm>
            <a:off x="7433093" y="1998454"/>
            <a:ext cx="369012" cy="442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H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A1ABB8DE-7AC7-F54D-A4C3-89D8D55C0EB6}"/>
              </a:ext>
            </a:extLst>
          </p:cNvPr>
          <p:cNvSpPr txBox="1"/>
          <p:nvPr/>
        </p:nvSpPr>
        <p:spPr>
          <a:xfrm>
            <a:off x="7462427" y="5846237"/>
            <a:ext cx="3431980" cy="440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9" name="Text Box 38">
            <a:extLst>
              <a:ext uri="{FF2B5EF4-FFF2-40B4-BE49-F238E27FC236}">
                <a16:creationId xmlns:a16="http://schemas.microsoft.com/office/drawing/2014/main" xmlns="" id="{C0B5861E-7017-3F4A-9430-AB017867FE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59534" y="6368123"/>
            <a:ext cx="990600" cy="52937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b="1" dirty="0">
                <a:latin typeface="Courier New" pitchFamily="1" charset="0"/>
              </a:rPr>
              <a:t>0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E4148A49-B8D2-104C-AB30-B4051DD42DEF}"/>
              </a:ext>
            </a:extLst>
          </p:cNvPr>
          <p:cNvSpPr txBox="1"/>
          <p:nvPr/>
        </p:nvSpPr>
        <p:spPr>
          <a:xfrm>
            <a:off x="8395115" y="5827949"/>
            <a:ext cx="3431980" cy="440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ch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1" name="Text Box 38">
            <a:extLst>
              <a:ext uri="{FF2B5EF4-FFF2-40B4-BE49-F238E27FC236}">
                <a16:creationId xmlns:a16="http://schemas.microsoft.com/office/drawing/2014/main" xmlns="" id="{3CAC6BE3-2C66-3542-88D8-19D94D1409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97022" y="6362027"/>
            <a:ext cx="990600" cy="52937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b="1" dirty="0">
                <a:solidFill>
                  <a:srgbClr val="0432FF"/>
                </a:solidFill>
                <a:latin typeface="Courier New" pitchFamily="1" charset="0"/>
              </a:rPr>
              <a:t>‘H’</a:t>
            </a:r>
          </a:p>
        </p:txBody>
      </p:sp>
    </p:spTree>
    <p:extLst>
      <p:ext uri="{BB962C8B-B14F-4D97-AF65-F5344CB8AC3E}">
        <p14:creationId xmlns:p14="http://schemas.microsoft.com/office/powerpoint/2010/main" val="154322340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254EB02B-808C-0945-B356-114F5EFDB3BE}"/>
              </a:ext>
            </a:extLst>
          </p:cNvPr>
          <p:cNvGrpSpPr/>
          <p:nvPr/>
        </p:nvGrpSpPr>
        <p:grpSpPr>
          <a:xfrm>
            <a:off x="327805" y="6278503"/>
            <a:ext cx="3886200" cy="1136650"/>
            <a:chOff x="2743200" y="5881687"/>
            <a:chExt cx="3886200" cy="1136650"/>
          </a:xfrm>
        </p:grpSpPr>
        <p:sp>
          <p:nvSpPr>
            <p:cNvPr id="12291" name="Rectangle 3"/>
            <p:cNvSpPr>
              <a:spLocks noChangeArrowheads="1"/>
            </p:cNvSpPr>
            <p:nvPr/>
          </p:nvSpPr>
          <p:spPr bwMode="auto">
            <a:xfrm>
              <a:off x="27432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H</a:t>
              </a:r>
            </a:p>
          </p:txBody>
        </p:sp>
        <p:sp>
          <p:nvSpPr>
            <p:cNvPr id="12292" name="Rectangle 4"/>
            <p:cNvSpPr>
              <a:spLocks noChangeArrowheads="1"/>
            </p:cNvSpPr>
            <p:nvPr/>
          </p:nvSpPr>
          <p:spPr bwMode="auto">
            <a:xfrm>
              <a:off x="33909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i</a:t>
              </a:r>
            </a:p>
          </p:txBody>
        </p:sp>
        <p:sp>
          <p:nvSpPr>
            <p:cNvPr id="12293" name="Rectangle 5"/>
            <p:cNvSpPr>
              <a:spLocks noChangeArrowheads="1"/>
            </p:cNvSpPr>
            <p:nvPr/>
          </p:nvSpPr>
          <p:spPr bwMode="auto">
            <a:xfrm>
              <a:off x="40386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 </a:t>
              </a:r>
            </a:p>
          </p:txBody>
        </p:sp>
        <p:sp>
          <p:nvSpPr>
            <p:cNvPr id="12294" name="Rectangle 6"/>
            <p:cNvSpPr>
              <a:spLocks noChangeArrowheads="1"/>
            </p:cNvSpPr>
            <p:nvPr/>
          </p:nvSpPr>
          <p:spPr bwMode="auto">
            <a:xfrm>
              <a:off x="46863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 dirty="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m</a:t>
              </a:r>
            </a:p>
          </p:txBody>
        </p:sp>
        <p:sp>
          <p:nvSpPr>
            <p:cNvPr id="12295" name="Rectangle 7"/>
            <p:cNvSpPr>
              <a:spLocks noChangeArrowheads="1"/>
            </p:cNvSpPr>
            <p:nvPr/>
          </p:nvSpPr>
          <p:spPr bwMode="auto">
            <a:xfrm>
              <a:off x="53340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o</a:t>
              </a:r>
            </a:p>
          </p:txBody>
        </p:sp>
        <p:sp>
          <p:nvSpPr>
            <p:cNvPr id="12296" name="Rectangle 8"/>
            <p:cNvSpPr>
              <a:spLocks noChangeArrowheads="1"/>
            </p:cNvSpPr>
            <p:nvPr/>
          </p:nvSpPr>
          <p:spPr bwMode="auto">
            <a:xfrm>
              <a:off x="59817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m</a:t>
              </a:r>
            </a:p>
          </p:txBody>
        </p:sp>
        <p:sp>
          <p:nvSpPr>
            <p:cNvPr id="12297" name="Text Box 9"/>
            <p:cNvSpPr txBox="1">
              <a:spLocks noChangeArrowheads="1"/>
            </p:cNvSpPr>
            <p:nvPr/>
          </p:nvSpPr>
          <p:spPr bwMode="auto">
            <a:xfrm>
              <a:off x="27432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0</a:t>
              </a:r>
            </a:p>
          </p:txBody>
        </p:sp>
        <p:sp>
          <p:nvSpPr>
            <p:cNvPr id="12298" name="Text Box 10"/>
            <p:cNvSpPr txBox="1">
              <a:spLocks noChangeArrowheads="1"/>
            </p:cNvSpPr>
            <p:nvPr/>
          </p:nvSpPr>
          <p:spPr bwMode="auto">
            <a:xfrm>
              <a:off x="33909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1</a:t>
              </a:r>
            </a:p>
          </p:txBody>
        </p:sp>
        <p:sp>
          <p:nvSpPr>
            <p:cNvPr id="12299" name="Text Box 11"/>
            <p:cNvSpPr txBox="1">
              <a:spLocks noChangeArrowheads="1"/>
            </p:cNvSpPr>
            <p:nvPr/>
          </p:nvSpPr>
          <p:spPr bwMode="auto">
            <a:xfrm>
              <a:off x="40386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2</a:t>
              </a:r>
            </a:p>
          </p:txBody>
        </p:sp>
        <p:sp>
          <p:nvSpPr>
            <p:cNvPr id="12300" name="Text Box 12"/>
            <p:cNvSpPr txBox="1">
              <a:spLocks noChangeArrowheads="1"/>
            </p:cNvSpPr>
            <p:nvPr/>
          </p:nvSpPr>
          <p:spPr bwMode="auto">
            <a:xfrm>
              <a:off x="46863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3</a:t>
              </a:r>
            </a:p>
          </p:txBody>
        </p:sp>
        <p:sp>
          <p:nvSpPr>
            <p:cNvPr id="12301" name="Text Box 13"/>
            <p:cNvSpPr txBox="1">
              <a:spLocks noChangeArrowheads="1"/>
            </p:cNvSpPr>
            <p:nvPr/>
          </p:nvSpPr>
          <p:spPr bwMode="auto">
            <a:xfrm>
              <a:off x="53340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4</a:t>
              </a:r>
            </a:p>
          </p:txBody>
        </p:sp>
        <p:sp>
          <p:nvSpPr>
            <p:cNvPr id="12302" name="Text Box 14"/>
            <p:cNvSpPr txBox="1">
              <a:spLocks noChangeArrowheads="1"/>
            </p:cNvSpPr>
            <p:nvPr/>
          </p:nvSpPr>
          <p:spPr bwMode="auto">
            <a:xfrm>
              <a:off x="59817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5</a:t>
              </a:r>
            </a:p>
          </p:txBody>
        </p:sp>
      </p:grpSp>
      <p:sp>
        <p:nvSpPr>
          <p:cNvPr id="18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String Methods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FADD77B4-EE04-C34A-8D96-61A51F545D7D}"/>
              </a:ext>
            </a:extLst>
          </p:cNvPr>
          <p:cNvSpPr/>
          <p:nvPr/>
        </p:nvSpPr>
        <p:spPr>
          <a:xfrm>
            <a:off x="519622" y="1250478"/>
            <a:ext cx="7865253" cy="44721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325438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</a:t>
            </a: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void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run() {</a:t>
            </a:r>
            <a:endParaRPr lang="en-US" dirty="0">
              <a:solidFill>
                <a:srgbClr val="931A68"/>
              </a:solidFill>
              <a:latin typeface="Monaco" pitchFamily="2" charset="77"/>
            </a:endParaRPr>
          </a:p>
          <a:p>
            <a:pPr>
              <a:tabLst>
                <a:tab pos="325438" algn="l"/>
              </a:tabLst>
            </a:pPr>
            <a:r>
              <a:rPr lang="en-US" dirty="0">
                <a:latin typeface="Monaco" pitchFamily="2" charset="77"/>
              </a:rPr>
              <a:t> 	String </a:t>
            </a:r>
            <a:r>
              <a:rPr lang="en-US" dirty="0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>
                <a:latin typeface="Monaco" pitchFamily="2" charset="77"/>
              </a:rPr>
              <a:t> = </a:t>
            </a:r>
            <a:r>
              <a:rPr lang="en-US" dirty="0">
                <a:solidFill>
                  <a:srgbClr val="3933FF"/>
                </a:solidFill>
                <a:latin typeface="Monaco" pitchFamily="2" charset="77"/>
              </a:rPr>
              <a:t>"Hi mom"</a:t>
            </a:r>
            <a:r>
              <a:rPr lang="en-US" dirty="0">
                <a:latin typeface="Monaco" pitchFamily="2" charset="77"/>
              </a:rPr>
              <a:t>;</a:t>
            </a:r>
          </a:p>
          <a:p>
            <a:pPr>
              <a:tabLst>
                <a:tab pos="325438" algn="l"/>
              </a:tabLst>
            </a:pPr>
            <a:endParaRPr lang="en-US" dirty="0">
              <a:latin typeface="Monaco" pitchFamily="2" charset="77"/>
            </a:endParaRPr>
          </a:p>
          <a:p>
            <a:pPr>
              <a:tabLst>
                <a:tab pos="325438" algn="l"/>
              </a:tabLst>
            </a:pP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	// example of length method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	</a:t>
            </a:r>
            <a:r>
              <a:rPr lang="en-US" dirty="0" err="1">
                <a:solidFill>
                  <a:srgbClr val="931A68"/>
                </a:solidFill>
                <a:latin typeface="Monaco" pitchFamily="2" charset="77"/>
              </a:rPr>
              <a:t>int</a:t>
            </a:r>
            <a:r>
              <a:rPr lang="en-US" dirty="0">
                <a:latin typeface="Monaco" pitchFamily="2" charset="77"/>
              </a:rPr>
              <a:t> </a:t>
            </a:r>
            <a:r>
              <a:rPr lang="en-US" dirty="0">
                <a:solidFill>
                  <a:srgbClr val="7E504F"/>
                </a:solidFill>
                <a:latin typeface="Monaco" pitchFamily="2" charset="77"/>
              </a:rPr>
              <a:t>length</a:t>
            </a:r>
            <a:r>
              <a:rPr lang="en-US" dirty="0">
                <a:latin typeface="Monaco" pitchFamily="2" charset="77"/>
              </a:rPr>
              <a:t> =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 err="1">
                <a:latin typeface="Monaco" pitchFamily="2" charset="77"/>
              </a:rPr>
              <a:t>.length</a:t>
            </a:r>
            <a:r>
              <a:rPr lang="en-US" dirty="0">
                <a:latin typeface="Monaco" pitchFamily="2" charset="77"/>
              </a:rPr>
              <a:t>();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	</a:t>
            </a:r>
            <a:r>
              <a:rPr lang="en-US" dirty="0" err="1">
                <a:latin typeface="Monaco" pitchFamily="2" charset="77"/>
              </a:rPr>
              <a:t>println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>
                <a:solidFill>
                  <a:srgbClr val="7E504F"/>
                </a:solidFill>
                <a:latin typeface="Monaco" pitchFamily="2" charset="77"/>
              </a:rPr>
              <a:t>length</a:t>
            </a:r>
            <a:r>
              <a:rPr lang="en-US" dirty="0">
                <a:latin typeface="Monaco" pitchFamily="2" charset="77"/>
              </a:rPr>
              <a:t>); </a:t>
            </a: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// prints 6</a:t>
            </a:r>
          </a:p>
          <a:p>
            <a:pPr>
              <a:tabLst>
                <a:tab pos="325438" algn="l"/>
                <a:tab pos="736600" algn="l"/>
              </a:tabLst>
            </a:pPr>
            <a:endParaRPr lang="en-US" dirty="0">
              <a:latin typeface="Monaco" pitchFamily="2" charset="77"/>
            </a:endParaRP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	// example of </a:t>
            </a:r>
            <a:r>
              <a:rPr lang="en-US" dirty="0" err="1">
                <a:solidFill>
                  <a:srgbClr val="4E9072"/>
                </a:solidFill>
                <a:latin typeface="Monaco" pitchFamily="2" charset="77"/>
              </a:rPr>
              <a:t>getCharAt</a:t>
            </a:r>
            <a:endParaRPr lang="en-US" dirty="0">
              <a:solidFill>
                <a:srgbClr val="4E9072"/>
              </a:solidFill>
              <a:latin typeface="Monaco" pitchFamily="2" charset="77"/>
            </a:endParaRP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	char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firstLetter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=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 err="1">
                <a:solidFill>
                  <a:srgbClr val="000000"/>
                </a:solidFill>
                <a:latin typeface="Monaco" pitchFamily="2" charset="77"/>
              </a:rPr>
              <a:t>.charAt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(0);</a:t>
            </a:r>
            <a:endParaRPr lang="en-US" dirty="0">
              <a:solidFill>
                <a:srgbClr val="7E504F"/>
              </a:solidFill>
              <a:latin typeface="Monaco" pitchFamily="2" charset="77"/>
            </a:endParaRP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	</a:t>
            </a:r>
            <a:r>
              <a:rPr lang="en-US" dirty="0" err="1">
                <a:latin typeface="Monaco" pitchFamily="2" charset="77"/>
              </a:rPr>
              <a:t>println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firstLetter</a:t>
            </a:r>
            <a:r>
              <a:rPr lang="en-US" dirty="0">
                <a:latin typeface="Monaco" pitchFamily="2" charset="77"/>
              </a:rPr>
              <a:t>); </a:t>
            </a: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// prints ‘H’</a:t>
            </a:r>
          </a:p>
          <a:p>
            <a:pPr>
              <a:tabLst>
                <a:tab pos="325438" algn="l"/>
                <a:tab pos="736600" algn="l"/>
              </a:tabLst>
            </a:pPr>
            <a:endParaRPr lang="en-US" dirty="0">
              <a:latin typeface="Monaco" pitchFamily="2" charset="77"/>
            </a:endParaRP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	// loop that prints letters one-by-one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	for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solidFill>
                  <a:srgbClr val="931A68"/>
                </a:solidFill>
                <a:latin typeface="Monaco" pitchFamily="2" charset="77"/>
              </a:rPr>
              <a:t>int</a:t>
            </a:r>
            <a:r>
              <a:rPr lang="en-US" dirty="0">
                <a:latin typeface="Monaco" pitchFamily="2" charset="77"/>
              </a:rPr>
              <a:t>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i</a:t>
            </a:r>
            <a:r>
              <a:rPr lang="en-US" dirty="0">
                <a:latin typeface="Monaco" pitchFamily="2" charset="77"/>
              </a:rPr>
              <a:t> = 0;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i</a:t>
            </a:r>
            <a:r>
              <a:rPr lang="en-US" dirty="0">
                <a:latin typeface="Monaco" pitchFamily="2" charset="77"/>
              </a:rPr>
              <a:t> &lt;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 err="1">
                <a:latin typeface="Monaco" pitchFamily="2" charset="77"/>
              </a:rPr>
              <a:t>.length</a:t>
            </a:r>
            <a:r>
              <a:rPr lang="en-US" dirty="0">
                <a:latin typeface="Monaco" pitchFamily="2" charset="77"/>
              </a:rPr>
              <a:t>();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i</a:t>
            </a:r>
            <a:r>
              <a:rPr lang="en-US" dirty="0">
                <a:latin typeface="Monaco" pitchFamily="2" charset="77"/>
              </a:rPr>
              <a:t>++) {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		char</a:t>
            </a:r>
            <a:r>
              <a:rPr lang="en-US" dirty="0">
                <a:latin typeface="Monaco" pitchFamily="2" charset="77"/>
              </a:rPr>
              <a:t>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ch</a:t>
            </a:r>
            <a:r>
              <a:rPr lang="en-US" dirty="0">
                <a:latin typeface="Monaco" pitchFamily="2" charset="77"/>
              </a:rPr>
              <a:t> =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 err="1">
                <a:latin typeface="Monaco" pitchFamily="2" charset="77"/>
              </a:rPr>
              <a:t>.charAt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i</a:t>
            </a:r>
            <a:r>
              <a:rPr lang="en-US" dirty="0">
                <a:latin typeface="Monaco" pitchFamily="2" charset="77"/>
              </a:rPr>
              <a:t>);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		</a:t>
            </a:r>
            <a:r>
              <a:rPr lang="en-US" dirty="0" err="1">
                <a:latin typeface="Monaco" pitchFamily="2" charset="77"/>
              </a:rPr>
              <a:t>println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ch</a:t>
            </a:r>
            <a:r>
              <a:rPr lang="en-US" dirty="0">
                <a:latin typeface="Monaco" pitchFamily="2" charset="77"/>
              </a:rPr>
              <a:t>);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	}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}</a:t>
            </a:r>
            <a:endParaRPr lang="en-US" dirty="0">
              <a:effectLst/>
              <a:latin typeface="Monaco" pitchFamily="2" charset="77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xmlns="" id="{B1E640B4-4385-A444-B40A-1BBCDA11FA47}"/>
              </a:ext>
            </a:extLst>
          </p:cNvPr>
          <p:cNvSpPr/>
          <p:nvPr/>
        </p:nvSpPr>
        <p:spPr>
          <a:xfrm>
            <a:off x="189781" y="966159"/>
            <a:ext cx="6866627" cy="4779034"/>
          </a:xfrm>
          <a:prstGeom prst="roundRect">
            <a:avLst>
              <a:gd name="adj" fmla="val 2921"/>
            </a:avLst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xmlns="" id="{8CF9BBF2-D2F9-1F40-956F-82763207FFE1}"/>
              </a:ext>
            </a:extLst>
          </p:cNvPr>
          <p:cNvSpPr/>
          <p:nvPr/>
        </p:nvSpPr>
        <p:spPr>
          <a:xfrm>
            <a:off x="7280694" y="1414731"/>
            <a:ext cx="2671314" cy="4275827"/>
          </a:xfrm>
          <a:prstGeom prst="roundRect">
            <a:avLst>
              <a:gd name="adj" fmla="val 2921"/>
            </a:avLst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8C309B2E-0AE4-CE44-A74D-EF44ABC8B556}"/>
              </a:ext>
            </a:extLst>
          </p:cNvPr>
          <p:cNvSpPr txBox="1"/>
          <p:nvPr/>
        </p:nvSpPr>
        <p:spPr>
          <a:xfrm>
            <a:off x="7901797" y="931653"/>
            <a:ext cx="1316386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Console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xmlns="" id="{F0BABE32-4C92-8D48-83E4-046BB0928CF3}"/>
              </a:ext>
            </a:extLst>
          </p:cNvPr>
          <p:cNvSpPr/>
          <p:nvPr/>
        </p:nvSpPr>
        <p:spPr>
          <a:xfrm>
            <a:off x="1304544" y="4773512"/>
            <a:ext cx="1816608" cy="465827"/>
          </a:xfrm>
          <a:prstGeom prst="roundRect">
            <a:avLst/>
          </a:pr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17662C6D-4844-1B46-928A-28298534DB91}"/>
              </a:ext>
            </a:extLst>
          </p:cNvPr>
          <p:cNvSpPr txBox="1"/>
          <p:nvPr/>
        </p:nvSpPr>
        <p:spPr>
          <a:xfrm>
            <a:off x="4392179" y="5821853"/>
            <a:ext cx="1290738" cy="4408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length</a:t>
            </a:r>
          </a:p>
        </p:txBody>
      </p:sp>
      <p:sp>
        <p:nvSpPr>
          <p:cNvPr id="23" name="Text Box 38">
            <a:extLst>
              <a:ext uri="{FF2B5EF4-FFF2-40B4-BE49-F238E27FC236}">
                <a16:creationId xmlns:a16="http://schemas.microsoft.com/office/drawing/2014/main" xmlns="" id="{E6312F2A-3EEC-184F-98D4-8011AC00A6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91393" y="6352710"/>
            <a:ext cx="990600" cy="52937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b="1" dirty="0">
                <a:latin typeface="Courier New" pitchFamily="1" charset="0"/>
              </a:rPr>
              <a:t>6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09058D34-8765-2D40-ABCC-4E3893C9DD4A}"/>
              </a:ext>
            </a:extLst>
          </p:cNvPr>
          <p:cNvSpPr txBox="1"/>
          <p:nvPr/>
        </p:nvSpPr>
        <p:spPr>
          <a:xfrm>
            <a:off x="260126" y="5821853"/>
            <a:ext cx="1475084" cy="4408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example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9980A9E2-FB7C-B94C-8138-04EED8855FA5}"/>
              </a:ext>
            </a:extLst>
          </p:cNvPr>
          <p:cNvSpPr txBox="1"/>
          <p:nvPr/>
        </p:nvSpPr>
        <p:spPr>
          <a:xfrm>
            <a:off x="7418717" y="1570008"/>
            <a:ext cx="369012" cy="442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0AFA8714-43C7-C44C-B64D-E888E5C7F709}"/>
              </a:ext>
            </a:extLst>
          </p:cNvPr>
          <p:cNvSpPr txBox="1"/>
          <p:nvPr/>
        </p:nvSpPr>
        <p:spPr>
          <a:xfrm>
            <a:off x="5856944" y="5834045"/>
            <a:ext cx="1129072" cy="440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first</a:t>
            </a:r>
          </a:p>
        </p:txBody>
      </p:sp>
      <p:sp>
        <p:nvSpPr>
          <p:cNvPr id="26" name="Text Box 38">
            <a:extLst>
              <a:ext uri="{FF2B5EF4-FFF2-40B4-BE49-F238E27FC236}">
                <a16:creationId xmlns:a16="http://schemas.microsoft.com/office/drawing/2014/main" xmlns="" id="{32F19FE5-09B4-734E-AB2D-021A277054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09854" y="6349835"/>
            <a:ext cx="990600" cy="52937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b="1" dirty="0">
                <a:solidFill>
                  <a:srgbClr val="0432FF"/>
                </a:solidFill>
                <a:latin typeface="Courier New" pitchFamily="1" charset="0"/>
              </a:rPr>
              <a:t>‘H’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9C8FD9A6-6629-654D-8FAD-BC9D1006B774}"/>
              </a:ext>
            </a:extLst>
          </p:cNvPr>
          <p:cNvSpPr txBox="1"/>
          <p:nvPr/>
        </p:nvSpPr>
        <p:spPr>
          <a:xfrm>
            <a:off x="7433093" y="1998454"/>
            <a:ext cx="369012" cy="442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H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A1ABB8DE-7AC7-F54D-A4C3-89D8D55C0EB6}"/>
              </a:ext>
            </a:extLst>
          </p:cNvPr>
          <p:cNvSpPr txBox="1"/>
          <p:nvPr/>
        </p:nvSpPr>
        <p:spPr>
          <a:xfrm>
            <a:off x="7462427" y="5846237"/>
            <a:ext cx="3431980" cy="440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9" name="Text Box 38">
            <a:extLst>
              <a:ext uri="{FF2B5EF4-FFF2-40B4-BE49-F238E27FC236}">
                <a16:creationId xmlns:a16="http://schemas.microsoft.com/office/drawing/2014/main" xmlns="" id="{C0B5861E-7017-3F4A-9430-AB017867FE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59534" y="6368123"/>
            <a:ext cx="990600" cy="52937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b="1" dirty="0">
                <a:latin typeface="Courier New" pitchFamily="1" charset="0"/>
              </a:rPr>
              <a:t>0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E4148A49-B8D2-104C-AB30-B4051DD42DEF}"/>
              </a:ext>
            </a:extLst>
          </p:cNvPr>
          <p:cNvSpPr txBox="1"/>
          <p:nvPr/>
        </p:nvSpPr>
        <p:spPr>
          <a:xfrm>
            <a:off x="8395115" y="5827949"/>
            <a:ext cx="3431980" cy="440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ch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1" name="Text Box 38">
            <a:extLst>
              <a:ext uri="{FF2B5EF4-FFF2-40B4-BE49-F238E27FC236}">
                <a16:creationId xmlns:a16="http://schemas.microsoft.com/office/drawing/2014/main" xmlns="" id="{3CAC6BE3-2C66-3542-88D8-19D94D1409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97022" y="6362027"/>
            <a:ext cx="990600" cy="52937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b="1" dirty="0">
                <a:solidFill>
                  <a:srgbClr val="0432FF"/>
                </a:solidFill>
                <a:latin typeface="Courier New" pitchFamily="1" charset="0"/>
              </a:rPr>
              <a:t>‘H’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B2BD6FB9-A181-DA47-82F0-88881043875B}"/>
              </a:ext>
            </a:extLst>
          </p:cNvPr>
          <p:cNvSpPr txBox="1"/>
          <p:nvPr/>
        </p:nvSpPr>
        <p:spPr>
          <a:xfrm>
            <a:off x="7426997" y="2406886"/>
            <a:ext cx="369012" cy="442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</a:t>
            </a:r>
          </a:p>
        </p:txBody>
      </p:sp>
    </p:spTree>
    <p:extLst>
      <p:ext uri="{BB962C8B-B14F-4D97-AF65-F5344CB8AC3E}">
        <p14:creationId xmlns:p14="http://schemas.microsoft.com/office/powerpoint/2010/main" val="82800427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254EB02B-808C-0945-B356-114F5EFDB3BE}"/>
              </a:ext>
            </a:extLst>
          </p:cNvPr>
          <p:cNvGrpSpPr/>
          <p:nvPr/>
        </p:nvGrpSpPr>
        <p:grpSpPr>
          <a:xfrm>
            <a:off x="327805" y="6278503"/>
            <a:ext cx="3886200" cy="1136650"/>
            <a:chOff x="2743200" y="5881687"/>
            <a:chExt cx="3886200" cy="1136650"/>
          </a:xfrm>
        </p:grpSpPr>
        <p:sp>
          <p:nvSpPr>
            <p:cNvPr id="12291" name="Rectangle 3"/>
            <p:cNvSpPr>
              <a:spLocks noChangeArrowheads="1"/>
            </p:cNvSpPr>
            <p:nvPr/>
          </p:nvSpPr>
          <p:spPr bwMode="auto">
            <a:xfrm>
              <a:off x="27432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H</a:t>
              </a:r>
            </a:p>
          </p:txBody>
        </p:sp>
        <p:sp>
          <p:nvSpPr>
            <p:cNvPr id="12292" name="Rectangle 4"/>
            <p:cNvSpPr>
              <a:spLocks noChangeArrowheads="1"/>
            </p:cNvSpPr>
            <p:nvPr/>
          </p:nvSpPr>
          <p:spPr bwMode="auto">
            <a:xfrm>
              <a:off x="33909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i</a:t>
              </a:r>
            </a:p>
          </p:txBody>
        </p:sp>
        <p:sp>
          <p:nvSpPr>
            <p:cNvPr id="12293" name="Rectangle 5"/>
            <p:cNvSpPr>
              <a:spLocks noChangeArrowheads="1"/>
            </p:cNvSpPr>
            <p:nvPr/>
          </p:nvSpPr>
          <p:spPr bwMode="auto">
            <a:xfrm>
              <a:off x="40386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 </a:t>
              </a:r>
            </a:p>
          </p:txBody>
        </p:sp>
        <p:sp>
          <p:nvSpPr>
            <p:cNvPr id="12294" name="Rectangle 6"/>
            <p:cNvSpPr>
              <a:spLocks noChangeArrowheads="1"/>
            </p:cNvSpPr>
            <p:nvPr/>
          </p:nvSpPr>
          <p:spPr bwMode="auto">
            <a:xfrm>
              <a:off x="46863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 dirty="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m</a:t>
              </a:r>
            </a:p>
          </p:txBody>
        </p:sp>
        <p:sp>
          <p:nvSpPr>
            <p:cNvPr id="12295" name="Rectangle 7"/>
            <p:cNvSpPr>
              <a:spLocks noChangeArrowheads="1"/>
            </p:cNvSpPr>
            <p:nvPr/>
          </p:nvSpPr>
          <p:spPr bwMode="auto">
            <a:xfrm>
              <a:off x="53340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o</a:t>
              </a:r>
            </a:p>
          </p:txBody>
        </p:sp>
        <p:sp>
          <p:nvSpPr>
            <p:cNvPr id="12296" name="Rectangle 8"/>
            <p:cNvSpPr>
              <a:spLocks noChangeArrowheads="1"/>
            </p:cNvSpPr>
            <p:nvPr/>
          </p:nvSpPr>
          <p:spPr bwMode="auto">
            <a:xfrm>
              <a:off x="59817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m</a:t>
              </a:r>
            </a:p>
          </p:txBody>
        </p:sp>
        <p:sp>
          <p:nvSpPr>
            <p:cNvPr id="12297" name="Text Box 9"/>
            <p:cNvSpPr txBox="1">
              <a:spLocks noChangeArrowheads="1"/>
            </p:cNvSpPr>
            <p:nvPr/>
          </p:nvSpPr>
          <p:spPr bwMode="auto">
            <a:xfrm>
              <a:off x="27432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0</a:t>
              </a:r>
            </a:p>
          </p:txBody>
        </p:sp>
        <p:sp>
          <p:nvSpPr>
            <p:cNvPr id="12298" name="Text Box 10"/>
            <p:cNvSpPr txBox="1">
              <a:spLocks noChangeArrowheads="1"/>
            </p:cNvSpPr>
            <p:nvPr/>
          </p:nvSpPr>
          <p:spPr bwMode="auto">
            <a:xfrm>
              <a:off x="33909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1</a:t>
              </a:r>
            </a:p>
          </p:txBody>
        </p:sp>
        <p:sp>
          <p:nvSpPr>
            <p:cNvPr id="12299" name="Text Box 11"/>
            <p:cNvSpPr txBox="1">
              <a:spLocks noChangeArrowheads="1"/>
            </p:cNvSpPr>
            <p:nvPr/>
          </p:nvSpPr>
          <p:spPr bwMode="auto">
            <a:xfrm>
              <a:off x="40386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2</a:t>
              </a:r>
            </a:p>
          </p:txBody>
        </p:sp>
        <p:sp>
          <p:nvSpPr>
            <p:cNvPr id="12300" name="Text Box 12"/>
            <p:cNvSpPr txBox="1">
              <a:spLocks noChangeArrowheads="1"/>
            </p:cNvSpPr>
            <p:nvPr/>
          </p:nvSpPr>
          <p:spPr bwMode="auto">
            <a:xfrm>
              <a:off x="46863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3</a:t>
              </a:r>
            </a:p>
          </p:txBody>
        </p:sp>
        <p:sp>
          <p:nvSpPr>
            <p:cNvPr id="12301" name="Text Box 13"/>
            <p:cNvSpPr txBox="1">
              <a:spLocks noChangeArrowheads="1"/>
            </p:cNvSpPr>
            <p:nvPr/>
          </p:nvSpPr>
          <p:spPr bwMode="auto">
            <a:xfrm>
              <a:off x="53340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4</a:t>
              </a:r>
            </a:p>
          </p:txBody>
        </p:sp>
        <p:sp>
          <p:nvSpPr>
            <p:cNvPr id="12302" name="Text Box 14"/>
            <p:cNvSpPr txBox="1">
              <a:spLocks noChangeArrowheads="1"/>
            </p:cNvSpPr>
            <p:nvPr/>
          </p:nvSpPr>
          <p:spPr bwMode="auto">
            <a:xfrm>
              <a:off x="59817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5</a:t>
              </a:r>
            </a:p>
          </p:txBody>
        </p:sp>
      </p:grpSp>
      <p:sp>
        <p:nvSpPr>
          <p:cNvPr id="18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String Methods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FADD77B4-EE04-C34A-8D96-61A51F545D7D}"/>
              </a:ext>
            </a:extLst>
          </p:cNvPr>
          <p:cNvSpPr/>
          <p:nvPr/>
        </p:nvSpPr>
        <p:spPr>
          <a:xfrm>
            <a:off x="519622" y="1250478"/>
            <a:ext cx="7865253" cy="44721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325438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</a:t>
            </a: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void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run() {</a:t>
            </a:r>
            <a:endParaRPr lang="en-US" dirty="0">
              <a:solidFill>
                <a:srgbClr val="931A68"/>
              </a:solidFill>
              <a:latin typeface="Monaco" pitchFamily="2" charset="77"/>
            </a:endParaRPr>
          </a:p>
          <a:p>
            <a:pPr>
              <a:tabLst>
                <a:tab pos="325438" algn="l"/>
              </a:tabLst>
            </a:pPr>
            <a:r>
              <a:rPr lang="en-US" dirty="0">
                <a:latin typeface="Monaco" pitchFamily="2" charset="77"/>
              </a:rPr>
              <a:t> 	String </a:t>
            </a:r>
            <a:r>
              <a:rPr lang="en-US" dirty="0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>
                <a:latin typeface="Monaco" pitchFamily="2" charset="77"/>
              </a:rPr>
              <a:t> = </a:t>
            </a:r>
            <a:r>
              <a:rPr lang="en-US" dirty="0">
                <a:solidFill>
                  <a:srgbClr val="3933FF"/>
                </a:solidFill>
                <a:latin typeface="Monaco" pitchFamily="2" charset="77"/>
              </a:rPr>
              <a:t>"Hi mom"</a:t>
            </a:r>
            <a:r>
              <a:rPr lang="en-US" dirty="0">
                <a:latin typeface="Monaco" pitchFamily="2" charset="77"/>
              </a:rPr>
              <a:t>;</a:t>
            </a:r>
          </a:p>
          <a:p>
            <a:pPr>
              <a:tabLst>
                <a:tab pos="325438" algn="l"/>
              </a:tabLst>
            </a:pPr>
            <a:endParaRPr lang="en-US" dirty="0">
              <a:latin typeface="Monaco" pitchFamily="2" charset="77"/>
            </a:endParaRPr>
          </a:p>
          <a:p>
            <a:pPr>
              <a:tabLst>
                <a:tab pos="325438" algn="l"/>
              </a:tabLst>
            </a:pP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	// example of length method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	</a:t>
            </a:r>
            <a:r>
              <a:rPr lang="en-US" dirty="0" err="1">
                <a:solidFill>
                  <a:srgbClr val="931A68"/>
                </a:solidFill>
                <a:latin typeface="Monaco" pitchFamily="2" charset="77"/>
              </a:rPr>
              <a:t>int</a:t>
            </a:r>
            <a:r>
              <a:rPr lang="en-US" dirty="0">
                <a:latin typeface="Monaco" pitchFamily="2" charset="77"/>
              </a:rPr>
              <a:t> </a:t>
            </a:r>
            <a:r>
              <a:rPr lang="en-US" dirty="0">
                <a:solidFill>
                  <a:srgbClr val="7E504F"/>
                </a:solidFill>
                <a:latin typeface="Monaco" pitchFamily="2" charset="77"/>
              </a:rPr>
              <a:t>length</a:t>
            </a:r>
            <a:r>
              <a:rPr lang="en-US" dirty="0">
                <a:latin typeface="Monaco" pitchFamily="2" charset="77"/>
              </a:rPr>
              <a:t> =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 err="1">
                <a:latin typeface="Monaco" pitchFamily="2" charset="77"/>
              </a:rPr>
              <a:t>.length</a:t>
            </a:r>
            <a:r>
              <a:rPr lang="en-US" dirty="0">
                <a:latin typeface="Monaco" pitchFamily="2" charset="77"/>
              </a:rPr>
              <a:t>();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	</a:t>
            </a:r>
            <a:r>
              <a:rPr lang="en-US" dirty="0" err="1">
                <a:latin typeface="Monaco" pitchFamily="2" charset="77"/>
              </a:rPr>
              <a:t>println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>
                <a:solidFill>
                  <a:srgbClr val="7E504F"/>
                </a:solidFill>
                <a:latin typeface="Monaco" pitchFamily="2" charset="77"/>
              </a:rPr>
              <a:t>length</a:t>
            </a:r>
            <a:r>
              <a:rPr lang="en-US" dirty="0">
                <a:latin typeface="Monaco" pitchFamily="2" charset="77"/>
              </a:rPr>
              <a:t>); </a:t>
            </a: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// prints 6</a:t>
            </a:r>
          </a:p>
          <a:p>
            <a:pPr>
              <a:tabLst>
                <a:tab pos="325438" algn="l"/>
                <a:tab pos="736600" algn="l"/>
              </a:tabLst>
            </a:pPr>
            <a:endParaRPr lang="en-US" dirty="0">
              <a:latin typeface="Monaco" pitchFamily="2" charset="77"/>
            </a:endParaRP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	// example of </a:t>
            </a:r>
            <a:r>
              <a:rPr lang="en-US" dirty="0" err="1">
                <a:solidFill>
                  <a:srgbClr val="4E9072"/>
                </a:solidFill>
                <a:latin typeface="Monaco" pitchFamily="2" charset="77"/>
              </a:rPr>
              <a:t>getCharAt</a:t>
            </a:r>
            <a:endParaRPr lang="en-US" dirty="0">
              <a:solidFill>
                <a:srgbClr val="4E9072"/>
              </a:solidFill>
              <a:latin typeface="Monaco" pitchFamily="2" charset="77"/>
            </a:endParaRP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	char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firstLetter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=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 err="1">
                <a:solidFill>
                  <a:srgbClr val="000000"/>
                </a:solidFill>
                <a:latin typeface="Monaco" pitchFamily="2" charset="77"/>
              </a:rPr>
              <a:t>.charAt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(0);</a:t>
            </a:r>
            <a:endParaRPr lang="en-US" dirty="0">
              <a:solidFill>
                <a:srgbClr val="7E504F"/>
              </a:solidFill>
              <a:latin typeface="Monaco" pitchFamily="2" charset="77"/>
            </a:endParaRP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	</a:t>
            </a:r>
            <a:r>
              <a:rPr lang="en-US" dirty="0" err="1">
                <a:latin typeface="Monaco" pitchFamily="2" charset="77"/>
              </a:rPr>
              <a:t>println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firstLetter</a:t>
            </a:r>
            <a:r>
              <a:rPr lang="en-US" dirty="0">
                <a:latin typeface="Monaco" pitchFamily="2" charset="77"/>
              </a:rPr>
              <a:t>); </a:t>
            </a: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// prints ‘H’</a:t>
            </a:r>
          </a:p>
          <a:p>
            <a:pPr>
              <a:tabLst>
                <a:tab pos="325438" algn="l"/>
                <a:tab pos="736600" algn="l"/>
              </a:tabLst>
            </a:pPr>
            <a:endParaRPr lang="en-US" dirty="0">
              <a:latin typeface="Monaco" pitchFamily="2" charset="77"/>
            </a:endParaRP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	// loop that prints letters one-by-one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	for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solidFill>
                  <a:srgbClr val="931A68"/>
                </a:solidFill>
                <a:latin typeface="Monaco" pitchFamily="2" charset="77"/>
              </a:rPr>
              <a:t>int</a:t>
            </a:r>
            <a:r>
              <a:rPr lang="en-US" dirty="0">
                <a:latin typeface="Monaco" pitchFamily="2" charset="77"/>
              </a:rPr>
              <a:t>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i</a:t>
            </a:r>
            <a:r>
              <a:rPr lang="en-US" dirty="0">
                <a:latin typeface="Monaco" pitchFamily="2" charset="77"/>
              </a:rPr>
              <a:t> = 0;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i</a:t>
            </a:r>
            <a:r>
              <a:rPr lang="en-US" dirty="0">
                <a:latin typeface="Monaco" pitchFamily="2" charset="77"/>
              </a:rPr>
              <a:t> &lt;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 err="1">
                <a:latin typeface="Monaco" pitchFamily="2" charset="77"/>
              </a:rPr>
              <a:t>.length</a:t>
            </a:r>
            <a:r>
              <a:rPr lang="en-US" dirty="0">
                <a:latin typeface="Monaco" pitchFamily="2" charset="77"/>
              </a:rPr>
              <a:t>();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i</a:t>
            </a:r>
            <a:r>
              <a:rPr lang="en-US" dirty="0">
                <a:latin typeface="Monaco" pitchFamily="2" charset="77"/>
              </a:rPr>
              <a:t>++) {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		char</a:t>
            </a:r>
            <a:r>
              <a:rPr lang="en-US" dirty="0">
                <a:latin typeface="Monaco" pitchFamily="2" charset="77"/>
              </a:rPr>
              <a:t>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ch</a:t>
            </a:r>
            <a:r>
              <a:rPr lang="en-US" dirty="0">
                <a:latin typeface="Monaco" pitchFamily="2" charset="77"/>
              </a:rPr>
              <a:t> =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 err="1">
                <a:latin typeface="Monaco" pitchFamily="2" charset="77"/>
              </a:rPr>
              <a:t>.charAt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i</a:t>
            </a:r>
            <a:r>
              <a:rPr lang="en-US" dirty="0">
                <a:latin typeface="Monaco" pitchFamily="2" charset="77"/>
              </a:rPr>
              <a:t>);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		</a:t>
            </a:r>
            <a:r>
              <a:rPr lang="en-US" dirty="0" err="1">
                <a:latin typeface="Monaco" pitchFamily="2" charset="77"/>
              </a:rPr>
              <a:t>println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ch</a:t>
            </a:r>
            <a:r>
              <a:rPr lang="en-US" dirty="0">
                <a:latin typeface="Monaco" pitchFamily="2" charset="77"/>
              </a:rPr>
              <a:t>);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	}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}</a:t>
            </a:r>
            <a:endParaRPr lang="en-US" dirty="0">
              <a:effectLst/>
              <a:latin typeface="Monaco" pitchFamily="2" charset="77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xmlns="" id="{B1E640B4-4385-A444-B40A-1BBCDA11FA47}"/>
              </a:ext>
            </a:extLst>
          </p:cNvPr>
          <p:cNvSpPr/>
          <p:nvPr/>
        </p:nvSpPr>
        <p:spPr>
          <a:xfrm>
            <a:off x="189781" y="966159"/>
            <a:ext cx="6866627" cy="4779034"/>
          </a:xfrm>
          <a:prstGeom prst="roundRect">
            <a:avLst>
              <a:gd name="adj" fmla="val 2921"/>
            </a:avLst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xmlns="" id="{8CF9BBF2-D2F9-1F40-956F-82763207FFE1}"/>
              </a:ext>
            </a:extLst>
          </p:cNvPr>
          <p:cNvSpPr/>
          <p:nvPr/>
        </p:nvSpPr>
        <p:spPr>
          <a:xfrm>
            <a:off x="7280694" y="1414731"/>
            <a:ext cx="2671314" cy="4275827"/>
          </a:xfrm>
          <a:prstGeom prst="roundRect">
            <a:avLst>
              <a:gd name="adj" fmla="val 2921"/>
            </a:avLst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8C309B2E-0AE4-CE44-A74D-EF44ABC8B556}"/>
              </a:ext>
            </a:extLst>
          </p:cNvPr>
          <p:cNvSpPr txBox="1"/>
          <p:nvPr/>
        </p:nvSpPr>
        <p:spPr>
          <a:xfrm>
            <a:off x="7901797" y="931653"/>
            <a:ext cx="1316386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Console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xmlns="" id="{F0BABE32-4C92-8D48-83E4-046BB0928CF3}"/>
              </a:ext>
            </a:extLst>
          </p:cNvPr>
          <p:cNvSpPr/>
          <p:nvPr/>
        </p:nvSpPr>
        <p:spPr>
          <a:xfrm>
            <a:off x="5864352" y="4261448"/>
            <a:ext cx="621792" cy="465827"/>
          </a:xfrm>
          <a:prstGeom prst="roundRect">
            <a:avLst/>
          </a:pr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17662C6D-4844-1B46-928A-28298534DB91}"/>
              </a:ext>
            </a:extLst>
          </p:cNvPr>
          <p:cNvSpPr txBox="1"/>
          <p:nvPr/>
        </p:nvSpPr>
        <p:spPr>
          <a:xfrm>
            <a:off x="4392179" y="5821853"/>
            <a:ext cx="1290738" cy="4408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length</a:t>
            </a:r>
          </a:p>
        </p:txBody>
      </p:sp>
      <p:sp>
        <p:nvSpPr>
          <p:cNvPr id="23" name="Text Box 38">
            <a:extLst>
              <a:ext uri="{FF2B5EF4-FFF2-40B4-BE49-F238E27FC236}">
                <a16:creationId xmlns:a16="http://schemas.microsoft.com/office/drawing/2014/main" xmlns="" id="{E6312F2A-3EEC-184F-98D4-8011AC00A6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91393" y="6352710"/>
            <a:ext cx="990600" cy="52937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b="1" dirty="0">
                <a:latin typeface="Courier New" pitchFamily="1" charset="0"/>
              </a:rPr>
              <a:t>6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09058D34-8765-2D40-ABCC-4E3893C9DD4A}"/>
              </a:ext>
            </a:extLst>
          </p:cNvPr>
          <p:cNvSpPr txBox="1"/>
          <p:nvPr/>
        </p:nvSpPr>
        <p:spPr>
          <a:xfrm>
            <a:off x="260126" y="5821853"/>
            <a:ext cx="1475084" cy="4408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example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9980A9E2-FB7C-B94C-8138-04EED8855FA5}"/>
              </a:ext>
            </a:extLst>
          </p:cNvPr>
          <p:cNvSpPr txBox="1"/>
          <p:nvPr/>
        </p:nvSpPr>
        <p:spPr>
          <a:xfrm>
            <a:off x="7418717" y="1570008"/>
            <a:ext cx="369012" cy="442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0AFA8714-43C7-C44C-B64D-E888E5C7F709}"/>
              </a:ext>
            </a:extLst>
          </p:cNvPr>
          <p:cNvSpPr txBox="1"/>
          <p:nvPr/>
        </p:nvSpPr>
        <p:spPr>
          <a:xfrm>
            <a:off x="5856944" y="5834045"/>
            <a:ext cx="1129072" cy="440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first</a:t>
            </a:r>
          </a:p>
        </p:txBody>
      </p:sp>
      <p:sp>
        <p:nvSpPr>
          <p:cNvPr id="26" name="Text Box 38">
            <a:extLst>
              <a:ext uri="{FF2B5EF4-FFF2-40B4-BE49-F238E27FC236}">
                <a16:creationId xmlns:a16="http://schemas.microsoft.com/office/drawing/2014/main" xmlns="" id="{32F19FE5-09B4-734E-AB2D-021A277054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09854" y="6349835"/>
            <a:ext cx="990600" cy="52937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b="1" dirty="0">
                <a:solidFill>
                  <a:srgbClr val="0432FF"/>
                </a:solidFill>
                <a:latin typeface="Courier New" pitchFamily="1" charset="0"/>
              </a:rPr>
              <a:t>‘H’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9C8FD9A6-6629-654D-8FAD-BC9D1006B774}"/>
              </a:ext>
            </a:extLst>
          </p:cNvPr>
          <p:cNvSpPr txBox="1"/>
          <p:nvPr/>
        </p:nvSpPr>
        <p:spPr>
          <a:xfrm>
            <a:off x="7433093" y="1998454"/>
            <a:ext cx="369012" cy="442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H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A1ABB8DE-7AC7-F54D-A4C3-89D8D55C0EB6}"/>
              </a:ext>
            </a:extLst>
          </p:cNvPr>
          <p:cNvSpPr txBox="1"/>
          <p:nvPr/>
        </p:nvSpPr>
        <p:spPr>
          <a:xfrm>
            <a:off x="7462427" y="5846237"/>
            <a:ext cx="3431980" cy="440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9" name="Text Box 38">
            <a:extLst>
              <a:ext uri="{FF2B5EF4-FFF2-40B4-BE49-F238E27FC236}">
                <a16:creationId xmlns:a16="http://schemas.microsoft.com/office/drawing/2014/main" xmlns="" id="{C0B5861E-7017-3F4A-9430-AB017867FE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59534" y="6368123"/>
            <a:ext cx="990600" cy="52937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b="1" dirty="0">
                <a:latin typeface="Courier New" pitchFamily="1" charset="0"/>
              </a:rPr>
              <a:t>0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B2BD6FB9-A181-DA47-82F0-88881043875B}"/>
              </a:ext>
            </a:extLst>
          </p:cNvPr>
          <p:cNvSpPr txBox="1"/>
          <p:nvPr/>
        </p:nvSpPr>
        <p:spPr>
          <a:xfrm>
            <a:off x="7426997" y="2406886"/>
            <a:ext cx="369012" cy="442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H</a:t>
            </a:r>
          </a:p>
        </p:txBody>
      </p:sp>
    </p:spTree>
    <p:extLst>
      <p:ext uri="{BB962C8B-B14F-4D97-AF65-F5344CB8AC3E}">
        <p14:creationId xmlns:p14="http://schemas.microsoft.com/office/powerpoint/2010/main" val="328384624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254EB02B-808C-0945-B356-114F5EFDB3BE}"/>
              </a:ext>
            </a:extLst>
          </p:cNvPr>
          <p:cNvGrpSpPr/>
          <p:nvPr/>
        </p:nvGrpSpPr>
        <p:grpSpPr>
          <a:xfrm>
            <a:off x="327805" y="6278503"/>
            <a:ext cx="3886200" cy="1136650"/>
            <a:chOff x="2743200" y="5881687"/>
            <a:chExt cx="3886200" cy="1136650"/>
          </a:xfrm>
        </p:grpSpPr>
        <p:sp>
          <p:nvSpPr>
            <p:cNvPr id="12291" name="Rectangle 3"/>
            <p:cNvSpPr>
              <a:spLocks noChangeArrowheads="1"/>
            </p:cNvSpPr>
            <p:nvPr/>
          </p:nvSpPr>
          <p:spPr bwMode="auto">
            <a:xfrm>
              <a:off x="27432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H</a:t>
              </a:r>
            </a:p>
          </p:txBody>
        </p:sp>
        <p:sp>
          <p:nvSpPr>
            <p:cNvPr id="12292" name="Rectangle 4"/>
            <p:cNvSpPr>
              <a:spLocks noChangeArrowheads="1"/>
            </p:cNvSpPr>
            <p:nvPr/>
          </p:nvSpPr>
          <p:spPr bwMode="auto">
            <a:xfrm>
              <a:off x="33909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i</a:t>
              </a:r>
            </a:p>
          </p:txBody>
        </p:sp>
        <p:sp>
          <p:nvSpPr>
            <p:cNvPr id="12293" name="Rectangle 5"/>
            <p:cNvSpPr>
              <a:spLocks noChangeArrowheads="1"/>
            </p:cNvSpPr>
            <p:nvPr/>
          </p:nvSpPr>
          <p:spPr bwMode="auto">
            <a:xfrm>
              <a:off x="40386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 </a:t>
              </a:r>
            </a:p>
          </p:txBody>
        </p:sp>
        <p:sp>
          <p:nvSpPr>
            <p:cNvPr id="12294" name="Rectangle 6"/>
            <p:cNvSpPr>
              <a:spLocks noChangeArrowheads="1"/>
            </p:cNvSpPr>
            <p:nvPr/>
          </p:nvSpPr>
          <p:spPr bwMode="auto">
            <a:xfrm>
              <a:off x="46863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 dirty="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m</a:t>
              </a:r>
            </a:p>
          </p:txBody>
        </p:sp>
        <p:sp>
          <p:nvSpPr>
            <p:cNvPr id="12295" name="Rectangle 7"/>
            <p:cNvSpPr>
              <a:spLocks noChangeArrowheads="1"/>
            </p:cNvSpPr>
            <p:nvPr/>
          </p:nvSpPr>
          <p:spPr bwMode="auto">
            <a:xfrm>
              <a:off x="53340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o</a:t>
              </a:r>
            </a:p>
          </p:txBody>
        </p:sp>
        <p:sp>
          <p:nvSpPr>
            <p:cNvPr id="12296" name="Rectangle 8"/>
            <p:cNvSpPr>
              <a:spLocks noChangeArrowheads="1"/>
            </p:cNvSpPr>
            <p:nvPr/>
          </p:nvSpPr>
          <p:spPr bwMode="auto">
            <a:xfrm>
              <a:off x="59817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m</a:t>
              </a:r>
            </a:p>
          </p:txBody>
        </p:sp>
        <p:sp>
          <p:nvSpPr>
            <p:cNvPr id="12297" name="Text Box 9"/>
            <p:cNvSpPr txBox="1">
              <a:spLocks noChangeArrowheads="1"/>
            </p:cNvSpPr>
            <p:nvPr/>
          </p:nvSpPr>
          <p:spPr bwMode="auto">
            <a:xfrm>
              <a:off x="27432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0</a:t>
              </a:r>
            </a:p>
          </p:txBody>
        </p:sp>
        <p:sp>
          <p:nvSpPr>
            <p:cNvPr id="12298" name="Text Box 10"/>
            <p:cNvSpPr txBox="1">
              <a:spLocks noChangeArrowheads="1"/>
            </p:cNvSpPr>
            <p:nvPr/>
          </p:nvSpPr>
          <p:spPr bwMode="auto">
            <a:xfrm>
              <a:off x="33909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1</a:t>
              </a:r>
            </a:p>
          </p:txBody>
        </p:sp>
        <p:sp>
          <p:nvSpPr>
            <p:cNvPr id="12299" name="Text Box 11"/>
            <p:cNvSpPr txBox="1">
              <a:spLocks noChangeArrowheads="1"/>
            </p:cNvSpPr>
            <p:nvPr/>
          </p:nvSpPr>
          <p:spPr bwMode="auto">
            <a:xfrm>
              <a:off x="40386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2</a:t>
              </a:r>
            </a:p>
          </p:txBody>
        </p:sp>
        <p:sp>
          <p:nvSpPr>
            <p:cNvPr id="12300" name="Text Box 12"/>
            <p:cNvSpPr txBox="1">
              <a:spLocks noChangeArrowheads="1"/>
            </p:cNvSpPr>
            <p:nvPr/>
          </p:nvSpPr>
          <p:spPr bwMode="auto">
            <a:xfrm>
              <a:off x="46863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3</a:t>
              </a:r>
            </a:p>
          </p:txBody>
        </p:sp>
        <p:sp>
          <p:nvSpPr>
            <p:cNvPr id="12301" name="Text Box 13"/>
            <p:cNvSpPr txBox="1">
              <a:spLocks noChangeArrowheads="1"/>
            </p:cNvSpPr>
            <p:nvPr/>
          </p:nvSpPr>
          <p:spPr bwMode="auto">
            <a:xfrm>
              <a:off x="53340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4</a:t>
              </a:r>
            </a:p>
          </p:txBody>
        </p:sp>
        <p:sp>
          <p:nvSpPr>
            <p:cNvPr id="12302" name="Text Box 14"/>
            <p:cNvSpPr txBox="1">
              <a:spLocks noChangeArrowheads="1"/>
            </p:cNvSpPr>
            <p:nvPr/>
          </p:nvSpPr>
          <p:spPr bwMode="auto">
            <a:xfrm>
              <a:off x="59817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5</a:t>
              </a:r>
            </a:p>
          </p:txBody>
        </p:sp>
      </p:grpSp>
      <p:sp>
        <p:nvSpPr>
          <p:cNvPr id="18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String Methods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FADD77B4-EE04-C34A-8D96-61A51F545D7D}"/>
              </a:ext>
            </a:extLst>
          </p:cNvPr>
          <p:cNvSpPr/>
          <p:nvPr/>
        </p:nvSpPr>
        <p:spPr>
          <a:xfrm>
            <a:off x="519622" y="1250478"/>
            <a:ext cx="7865253" cy="44721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325438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</a:t>
            </a: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void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run() {</a:t>
            </a:r>
            <a:endParaRPr lang="en-US" dirty="0">
              <a:solidFill>
                <a:srgbClr val="931A68"/>
              </a:solidFill>
              <a:latin typeface="Monaco" pitchFamily="2" charset="77"/>
            </a:endParaRPr>
          </a:p>
          <a:p>
            <a:pPr>
              <a:tabLst>
                <a:tab pos="325438" algn="l"/>
              </a:tabLst>
            </a:pPr>
            <a:r>
              <a:rPr lang="en-US" dirty="0">
                <a:latin typeface="Monaco" pitchFamily="2" charset="77"/>
              </a:rPr>
              <a:t> 	String </a:t>
            </a:r>
            <a:r>
              <a:rPr lang="en-US" dirty="0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>
                <a:latin typeface="Monaco" pitchFamily="2" charset="77"/>
              </a:rPr>
              <a:t> = </a:t>
            </a:r>
            <a:r>
              <a:rPr lang="en-US" dirty="0">
                <a:solidFill>
                  <a:srgbClr val="3933FF"/>
                </a:solidFill>
                <a:latin typeface="Monaco" pitchFamily="2" charset="77"/>
              </a:rPr>
              <a:t>"Hi mom"</a:t>
            </a:r>
            <a:r>
              <a:rPr lang="en-US" dirty="0">
                <a:latin typeface="Monaco" pitchFamily="2" charset="77"/>
              </a:rPr>
              <a:t>;</a:t>
            </a:r>
          </a:p>
          <a:p>
            <a:pPr>
              <a:tabLst>
                <a:tab pos="325438" algn="l"/>
              </a:tabLst>
            </a:pPr>
            <a:endParaRPr lang="en-US" dirty="0">
              <a:latin typeface="Monaco" pitchFamily="2" charset="77"/>
            </a:endParaRPr>
          </a:p>
          <a:p>
            <a:pPr>
              <a:tabLst>
                <a:tab pos="325438" algn="l"/>
              </a:tabLst>
            </a:pP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	// example of length method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	</a:t>
            </a:r>
            <a:r>
              <a:rPr lang="en-US" dirty="0" err="1">
                <a:solidFill>
                  <a:srgbClr val="931A68"/>
                </a:solidFill>
                <a:latin typeface="Monaco" pitchFamily="2" charset="77"/>
              </a:rPr>
              <a:t>int</a:t>
            </a:r>
            <a:r>
              <a:rPr lang="en-US" dirty="0">
                <a:latin typeface="Monaco" pitchFamily="2" charset="77"/>
              </a:rPr>
              <a:t> </a:t>
            </a:r>
            <a:r>
              <a:rPr lang="en-US" dirty="0">
                <a:solidFill>
                  <a:srgbClr val="7E504F"/>
                </a:solidFill>
                <a:latin typeface="Monaco" pitchFamily="2" charset="77"/>
              </a:rPr>
              <a:t>length</a:t>
            </a:r>
            <a:r>
              <a:rPr lang="en-US" dirty="0">
                <a:latin typeface="Monaco" pitchFamily="2" charset="77"/>
              </a:rPr>
              <a:t> =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 err="1">
                <a:latin typeface="Monaco" pitchFamily="2" charset="77"/>
              </a:rPr>
              <a:t>.length</a:t>
            </a:r>
            <a:r>
              <a:rPr lang="en-US" dirty="0">
                <a:latin typeface="Monaco" pitchFamily="2" charset="77"/>
              </a:rPr>
              <a:t>();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	</a:t>
            </a:r>
            <a:r>
              <a:rPr lang="en-US" dirty="0" err="1">
                <a:latin typeface="Monaco" pitchFamily="2" charset="77"/>
              </a:rPr>
              <a:t>println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>
                <a:solidFill>
                  <a:srgbClr val="7E504F"/>
                </a:solidFill>
                <a:latin typeface="Monaco" pitchFamily="2" charset="77"/>
              </a:rPr>
              <a:t>length</a:t>
            </a:r>
            <a:r>
              <a:rPr lang="en-US" dirty="0">
                <a:latin typeface="Monaco" pitchFamily="2" charset="77"/>
              </a:rPr>
              <a:t>); </a:t>
            </a: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// prints 6</a:t>
            </a:r>
          </a:p>
          <a:p>
            <a:pPr>
              <a:tabLst>
                <a:tab pos="325438" algn="l"/>
                <a:tab pos="736600" algn="l"/>
              </a:tabLst>
            </a:pPr>
            <a:endParaRPr lang="en-US" dirty="0">
              <a:latin typeface="Monaco" pitchFamily="2" charset="77"/>
            </a:endParaRP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	// example of </a:t>
            </a:r>
            <a:r>
              <a:rPr lang="en-US" dirty="0" err="1">
                <a:solidFill>
                  <a:srgbClr val="4E9072"/>
                </a:solidFill>
                <a:latin typeface="Monaco" pitchFamily="2" charset="77"/>
              </a:rPr>
              <a:t>getCharAt</a:t>
            </a:r>
            <a:endParaRPr lang="en-US" dirty="0">
              <a:solidFill>
                <a:srgbClr val="4E9072"/>
              </a:solidFill>
              <a:latin typeface="Monaco" pitchFamily="2" charset="77"/>
            </a:endParaRP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	char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firstLetter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=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 err="1">
                <a:solidFill>
                  <a:srgbClr val="000000"/>
                </a:solidFill>
                <a:latin typeface="Monaco" pitchFamily="2" charset="77"/>
              </a:rPr>
              <a:t>.charAt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(0);</a:t>
            </a:r>
            <a:endParaRPr lang="en-US" dirty="0">
              <a:solidFill>
                <a:srgbClr val="7E504F"/>
              </a:solidFill>
              <a:latin typeface="Monaco" pitchFamily="2" charset="77"/>
            </a:endParaRP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	</a:t>
            </a:r>
            <a:r>
              <a:rPr lang="en-US" dirty="0" err="1">
                <a:latin typeface="Monaco" pitchFamily="2" charset="77"/>
              </a:rPr>
              <a:t>println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firstLetter</a:t>
            </a:r>
            <a:r>
              <a:rPr lang="en-US" dirty="0">
                <a:latin typeface="Monaco" pitchFamily="2" charset="77"/>
              </a:rPr>
              <a:t>); </a:t>
            </a: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// prints ‘H’</a:t>
            </a:r>
          </a:p>
          <a:p>
            <a:pPr>
              <a:tabLst>
                <a:tab pos="325438" algn="l"/>
                <a:tab pos="736600" algn="l"/>
              </a:tabLst>
            </a:pPr>
            <a:endParaRPr lang="en-US" dirty="0">
              <a:latin typeface="Monaco" pitchFamily="2" charset="77"/>
            </a:endParaRP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	// loop that prints letters one-by-one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	for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solidFill>
                  <a:srgbClr val="931A68"/>
                </a:solidFill>
                <a:latin typeface="Monaco" pitchFamily="2" charset="77"/>
              </a:rPr>
              <a:t>int</a:t>
            </a:r>
            <a:r>
              <a:rPr lang="en-US" dirty="0">
                <a:latin typeface="Monaco" pitchFamily="2" charset="77"/>
              </a:rPr>
              <a:t>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i</a:t>
            </a:r>
            <a:r>
              <a:rPr lang="en-US" dirty="0">
                <a:latin typeface="Monaco" pitchFamily="2" charset="77"/>
              </a:rPr>
              <a:t> = 0;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i</a:t>
            </a:r>
            <a:r>
              <a:rPr lang="en-US" dirty="0">
                <a:latin typeface="Monaco" pitchFamily="2" charset="77"/>
              </a:rPr>
              <a:t> &lt;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 err="1">
                <a:latin typeface="Monaco" pitchFamily="2" charset="77"/>
              </a:rPr>
              <a:t>.length</a:t>
            </a:r>
            <a:r>
              <a:rPr lang="en-US" dirty="0">
                <a:latin typeface="Monaco" pitchFamily="2" charset="77"/>
              </a:rPr>
              <a:t>();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i</a:t>
            </a:r>
            <a:r>
              <a:rPr lang="en-US" dirty="0">
                <a:latin typeface="Monaco" pitchFamily="2" charset="77"/>
              </a:rPr>
              <a:t>++) {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		char</a:t>
            </a:r>
            <a:r>
              <a:rPr lang="en-US" dirty="0">
                <a:latin typeface="Monaco" pitchFamily="2" charset="77"/>
              </a:rPr>
              <a:t>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ch</a:t>
            </a:r>
            <a:r>
              <a:rPr lang="en-US" dirty="0">
                <a:latin typeface="Monaco" pitchFamily="2" charset="77"/>
              </a:rPr>
              <a:t> =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 err="1">
                <a:latin typeface="Monaco" pitchFamily="2" charset="77"/>
              </a:rPr>
              <a:t>.charAt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i</a:t>
            </a:r>
            <a:r>
              <a:rPr lang="en-US" dirty="0">
                <a:latin typeface="Monaco" pitchFamily="2" charset="77"/>
              </a:rPr>
              <a:t>);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		</a:t>
            </a:r>
            <a:r>
              <a:rPr lang="en-US" dirty="0" err="1">
                <a:latin typeface="Monaco" pitchFamily="2" charset="77"/>
              </a:rPr>
              <a:t>println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ch</a:t>
            </a:r>
            <a:r>
              <a:rPr lang="en-US" dirty="0">
                <a:latin typeface="Monaco" pitchFamily="2" charset="77"/>
              </a:rPr>
              <a:t>);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	}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}</a:t>
            </a:r>
            <a:endParaRPr lang="en-US" dirty="0">
              <a:effectLst/>
              <a:latin typeface="Monaco" pitchFamily="2" charset="77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xmlns="" id="{B1E640B4-4385-A444-B40A-1BBCDA11FA47}"/>
              </a:ext>
            </a:extLst>
          </p:cNvPr>
          <p:cNvSpPr/>
          <p:nvPr/>
        </p:nvSpPr>
        <p:spPr>
          <a:xfrm>
            <a:off x="189781" y="966159"/>
            <a:ext cx="6866627" cy="4779034"/>
          </a:xfrm>
          <a:prstGeom prst="roundRect">
            <a:avLst>
              <a:gd name="adj" fmla="val 2921"/>
            </a:avLst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xmlns="" id="{8CF9BBF2-D2F9-1F40-956F-82763207FFE1}"/>
              </a:ext>
            </a:extLst>
          </p:cNvPr>
          <p:cNvSpPr/>
          <p:nvPr/>
        </p:nvSpPr>
        <p:spPr>
          <a:xfrm>
            <a:off x="7280694" y="1414731"/>
            <a:ext cx="2671314" cy="4275827"/>
          </a:xfrm>
          <a:prstGeom prst="roundRect">
            <a:avLst>
              <a:gd name="adj" fmla="val 2921"/>
            </a:avLst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8C309B2E-0AE4-CE44-A74D-EF44ABC8B556}"/>
              </a:ext>
            </a:extLst>
          </p:cNvPr>
          <p:cNvSpPr txBox="1"/>
          <p:nvPr/>
        </p:nvSpPr>
        <p:spPr>
          <a:xfrm>
            <a:off x="7901797" y="931653"/>
            <a:ext cx="1316386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Console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xmlns="" id="{F0BABE32-4C92-8D48-83E4-046BB0928CF3}"/>
              </a:ext>
            </a:extLst>
          </p:cNvPr>
          <p:cNvSpPr/>
          <p:nvPr/>
        </p:nvSpPr>
        <p:spPr>
          <a:xfrm>
            <a:off x="5864352" y="4261448"/>
            <a:ext cx="621792" cy="465827"/>
          </a:xfrm>
          <a:prstGeom prst="roundRect">
            <a:avLst/>
          </a:pr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17662C6D-4844-1B46-928A-28298534DB91}"/>
              </a:ext>
            </a:extLst>
          </p:cNvPr>
          <p:cNvSpPr txBox="1"/>
          <p:nvPr/>
        </p:nvSpPr>
        <p:spPr>
          <a:xfrm>
            <a:off x="4392179" y="5821853"/>
            <a:ext cx="1290738" cy="4408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length</a:t>
            </a:r>
          </a:p>
        </p:txBody>
      </p:sp>
      <p:sp>
        <p:nvSpPr>
          <p:cNvPr id="23" name="Text Box 38">
            <a:extLst>
              <a:ext uri="{FF2B5EF4-FFF2-40B4-BE49-F238E27FC236}">
                <a16:creationId xmlns:a16="http://schemas.microsoft.com/office/drawing/2014/main" xmlns="" id="{E6312F2A-3EEC-184F-98D4-8011AC00A6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91393" y="6352710"/>
            <a:ext cx="990600" cy="52937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b="1" dirty="0">
                <a:latin typeface="Courier New" pitchFamily="1" charset="0"/>
              </a:rPr>
              <a:t>6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09058D34-8765-2D40-ABCC-4E3893C9DD4A}"/>
              </a:ext>
            </a:extLst>
          </p:cNvPr>
          <p:cNvSpPr txBox="1"/>
          <p:nvPr/>
        </p:nvSpPr>
        <p:spPr>
          <a:xfrm>
            <a:off x="260126" y="5821853"/>
            <a:ext cx="1475084" cy="4408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example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9980A9E2-FB7C-B94C-8138-04EED8855FA5}"/>
              </a:ext>
            </a:extLst>
          </p:cNvPr>
          <p:cNvSpPr txBox="1"/>
          <p:nvPr/>
        </p:nvSpPr>
        <p:spPr>
          <a:xfrm>
            <a:off x="7418717" y="1570008"/>
            <a:ext cx="369012" cy="442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0AFA8714-43C7-C44C-B64D-E888E5C7F709}"/>
              </a:ext>
            </a:extLst>
          </p:cNvPr>
          <p:cNvSpPr txBox="1"/>
          <p:nvPr/>
        </p:nvSpPr>
        <p:spPr>
          <a:xfrm>
            <a:off x="5856944" y="5834045"/>
            <a:ext cx="1129072" cy="440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first</a:t>
            </a:r>
          </a:p>
        </p:txBody>
      </p:sp>
      <p:sp>
        <p:nvSpPr>
          <p:cNvPr id="26" name="Text Box 38">
            <a:extLst>
              <a:ext uri="{FF2B5EF4-FFF2-40B4-BE49-F238E27FC236}">
                <a16:creationId xmlns:a16="http://schemas.microsoft.com/office/drawing/2014/main" xmlns="" id="{32F19FE5-09B4-734E-AB2D-021A277054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09854" y="6349835"/>
            <a:ext cx="990600" cy="52937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b="1" dirty="0">
                <a:solidFill>
                  <a:srgbClr val="0432FF"/>
                </a:solidFill>
                <a:latin typeface="Courier New" pitchFamily="1" charset="0"/>
              </a:rPr>
              <a:t>‘H’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9C8FD9A6-6629-654D-8FAD-BC9D1006B774}"/>
              </a:ext>
            </a:extLst>
          </p:cNvPr>
          <p:cNvSpPr txBox="1"/>
          <p:nvPr/>
        </p:nvSpPr>
        <p:spPr>
          <a:xfrm>
            <a:off x="7433093" y="1998454"/>
            <a:ext cx="369012" cy="442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H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A1ABB8DE-7AC7-F54D-A4C3-89D8D55C0EB6}"/>
              </a:ext>
            </a:extLst>
          </p:cNvPr>
          <p:cNvSpPr txBox="1"/>
          <p:nvPr/>
        </p:nvSpPr>
        <p:spPr>
          <a:xfrm>
            <a:off x="7462427" y="5846237"/>
            <a:ext cx="3431980" cy="440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9" name="Text Box 38">
            <a:extLst>
              <a:ext uri="{FF2B5EF4-FFF2-40B4-BE49-F238E27FC236}">
                <a16:creationId xmlns:a16="http://schemas.microsoft.com/office/drawing/2014/main" xmlns="" id="{C0B5861E-7017-3F4A-9430-AB017867FE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59534" y="6368123"/>
            <a:ext cx="990600" cy="52937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b="1" dirty="0">
                <a:solidFill>
                  <a:srgbClr val="FF0000"/>
                </a:solidFill>
                <a:latin typeface="Courier New" pitchFamily="1" charset="0"/>
              </a:rPr>
              <a:t>1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B2BD6FB9-A181-DA47-82F0-88881043875B}"/>
              </a:ext>
            </a:extLst>
          </p:cNvPr>
          <p:cNvSpPr txBox="1"/>
          <p:nvPr/>
        </p:nvSpPr>
        <p:spPr>
          <a:xfrm>
            <a:off x="7426997" y="2406886"/>
            <a:ext cx="369012" cy="442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H</a:t>
            </a:r>
          </a:p>
        </p:txBody>
      </p:sp>
    </p:spTree>
    <p:extLst>
      <p:ext uri="{BB962C8B-B14F-4D97-AF65-F5344CB8AC3E}">
        <p14:creationId xmlns:p14="http://schemas.microsoft.com/office/powerpoint/2010/main" val="117927653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254EB02B-808C-0945-B356-114F5EFDB3BE}"/>
              </a:ext>
            </a:extLst>
          </p:cNvPr>
          <p:cNvGrpSpPr/>
          <p:nvPr/>
        </p:nvGrpSpPr>
        <p:grpSpPr>
          <a:xfrm>
            <a:off x="327805" y="6278503"/>
            <a:ext cx="3886200" cy="1136650"/>
            <a:chOff x="2743200" y="5881687"/>
            <a:chExt cx="3886200" cy="1136650"/>
          </a:xfrm>
        </p:grpSpPr>
        <p:sp>
          <p:nvSpPr>
            <p:cNvPr id="12291" name="Rectangle 3"/>
            <p:cNvSpPr>
              <a:spLocks noChangeArrowheads="1"/>
            </p:cNvSpPr>
            <p:nvPr/>
          </p:nvSpPr>
          <p:spPr bwMode="auto">
            <a:xfrm>
              <a:off x="27432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H</a:t>
              </a:r>
            </a:p>
          </p:txBody>
        </p:sp>
        <p:sp>
          <p:nvSpPr>
            <p:cNvPr id="12292" name="Rectangle 4"/>
            <p:cNvSpPr>
              <a:spLocks noChangeArrowheads="1"/>
            </p:cNvSpPr>
            <p:nvPr/>
          </p:nvSpPr>
          <p:spPr bwMode="auto">
            <a:xfrm>
              <a:off x="33909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i</a:t>
              </a:r>
            </a:p>
          </p:txBody>
        </p:sp>
        <p:sp>
          <p:nvSpPr>
            <p:cNvPr id="12293" name="Rectangle 5"/>
            <p:cNvSpPr>
              <a:spLocks noChangeArrowheads="1"/>
            </p:cNvSpPr>
            <p:nvPr/>
          </p:nvSpPr>
          <p:spPr bwMode="auto">
            <a:xfrm>
              <a:off x="40386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 </a:t>
              </a:r>
            </a:p>
          </p:txBody>
        </p:sp>
        <p:sp>
          <p:nvSpPr>
            <p:cNvPr id="12294" name="Rectangle 6"/>
            <p:cNvSpPr>
              <a:spLocks noChangeArrowheads="1"/>
            </p:cNvSpPr>
            <p:nvPr/>
          </p:nvSpPr>
          <p:spPr bwMode="auto">
            <a:xfrm>
              <a:off x="46863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 dirty="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m</a:t>
              </a:r>
            </a:p>
          </p:txBody>
        </p:sp>
        <p:sp>
          <p:nvSpPr>
            <p:cNvPr id="12295" name="Rectangle 7"/>
            <p:cNvSpPr>
              <a:spLocks noChangeArrowheads="1"/>
            </p:cNvSpPr>
            <p:nvPr/>
          </p:nvSpPr>
          <p:spPr bwMode="auto">
            <a:xfrm>
              <a:off x="53340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o</a:t>
              </a:r>
            </a:p>
          </p:txBody>
        </p:sp>
        <p:sp>
          <p:nvSpPr>
            <p:cNvPr id="12296" name="Rectangle 8"/>
            <p:cNvSpPr>
              <a:spLocks noChangeArrowheads="1"/>
            </p:cNvSpPr>
            <p:nvPr/>
          </p:nvSpPr>
          <p:spPr bwMode="auto">
            <a:xfrm>
              <a:off x="59817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m</a:t>
              </a:r>
            </a:p>
          </p:txBody>
        </p:sp>
        <p:sp>
          <p:nvSpPr>
            <p:cNvPr id="12297" name="Text Box 9"/>
            <p:cNvSpPr txBox="1">
              <a:spLocks noChangeArrowheads="1"/>
            </p:cNvSpPr>
            <p:nvPr/>
          </p:nvSpPr>
          <p:spPr bwMode="auto">
            <a:xfrm>
              <a:off x="27432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0</a:t>
              </a:r>
            </a:p>
          </p:txBody>
        </p:sp>
        <p:sp>
          <p:nvSpPr>
            <p:cNvPr id="12298" name="Text Box 10"/>
            <p:cNvSpPr txBox="1">
              <a:spLocks noChangeArrowheads="1"/>
            </p:cNvSpPr>
            <p:nvPr/>
          </p:nvSpPr>
          <p:spPr bwMode="auto">
            <a:xfrm>
              <a:off x="33909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1</a:t>
              </a:r>
            </a:p>
          </p:txBody>
        </p:sp>
        <p:sp>
          <p:nvSpPr>
            <p:cNvPr id="12299" name="Text Box 11"/>
            <p:cNvSpPr txBox="1">
              <a:spLocks noChangeArrowheads="1"/>
            </p:cNvSpPr>
            <p:nvPr/>
          </p:nvSpPr>
          <p:spPr bwMode="auto">
            <a:xfrm>
              <a:off x="40386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2</a:t>
              </a:r>
            </a:p>
          </p:txBody>
        </p:sp>
        <p:sp>
          <p:nvSpPr>
            <p:cNvPr id="12300" name="Text Box 12"/>
            <p:cNvSpPr txBox="1">
              <a:spLocks noChangeArrowheads="1"/>
            </p:cNvSpPr>
            <p:nvPr/>
          </p:nvSpPr>
          <p:spPr bwMode="auto">
            <a:xfrm>
              <a:off x="46863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3</a:t>
              </a:r>
            </a:p>
          </p:txBody>
        </p:sp>
        <p:sp>
          <p:nvSpPr>
            <p:cNvPr id="12301" name="Text Box 13"/>
            <p:cNvSpPr txBox="1">
              <a:spLocks noChangeArrowheads="1"/>
            </p:cNvSpPr>
            <p:nvPr/>
          </p:nvSpPr>
          <p:spPr bwMode="auto">
            <a:xfrm>
              <a:off x="53340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4</a:t>
              </a:r>
            </a:p>
          </p:txBody>
        </p:sp>
        <p:sp>
          <p:nvSpPr>
            <p:cNvPr id="12302" name="Text Box 14"/>
            <p:cNvSpPr txBox="1">
              <a:spLocks noChangeArrowheads="1"/>
            </p:cNvSpPr>
            <p:nvPr/>
          </p:nvSpPr>
          <p:spPr bwMode="auto">
            <a:xfrm>
              <a:off x="59817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5</a:t>
              </a:r>
            </a:p>
          </p:txBody>
        </p:sp>
      </p:grpSp>
      <p:sp>
        <p:nvSpPr>
          <p:cNvPr id="18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String Methods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FADD77B4-EE04-C34A-8D96-61A51F545D7D}"/>
              </a:ext>
            </a:extLst>
          </p:cNvPr>
          <p:cNvSpPr/>
          <p:nvPr/>
        </p:nvSpPr>
        <p:spPr>
          <a:xfrm>
            <a:off x="519622" y="1250478"/>
            <a:ext cx="7865253" cy="44721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325438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</a:t>
            </a: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void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run() {</a:t>
            </a:r>
            <a:endParaRPr lang="en-US" dirty="0">
              <a:solidFill>
                <a:srgbClr val="931A68"/>
              </a:solidFill>
              <a:latin typeface="Monaco" pitchFamily="2" charset="77"/>
            </a:endParaRPr>
          </a:p>
          <a:p>
            <a:pPr>
              <a:tabLst>
                <a:tab pos="325438" algn="l"/>
              </a:tabLst>
            </a:pPr>
            <a:r>
              <a:rPr lang="en-US" dirty="0">
                <a:latin typeface="Monaco" pitchFamily="2" charset="77"/>
              </a:rPr>
              <a:t> 	String </a:t>
            </a:r>
            <a:r>
              <a:rPr lang="en-US" dirty="0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>
                <a:latin typeface="Monaco" pitchFamily="2" charset="77"/>
              </a:rPr>
              <a:t> = </a:t>
            </a:r>
            <a:r>
              <a:rPr lang="en-US" dirty="0">
                <a:solidFill>
                  <a:srgbClr val="3933FF"/>
                </a:solidFill>
                <a:latin typeface="Monaco" pitchFamily="2" charset="77"/>
              </a:rPr>
              <a:t>"Hi mom"</a:t>
            </a:r>
            <a:r>
              <a:rPr lang="en-US" dirty="0">
                <a:latin typeface="Monaco" pitchFamily="2" charset="77"/>
              </a:rPr>
              <a:t>;</a:t>
            </a:r>
          </a:p>
          <a:p>
            <a:pPr>
              <a:tabLst>
                <a:tab pos="325438" algn="l"/>
              </a:tabLst>
            </a:pPr>
            <a:endParaRPr lang="en-US" dirty="0">
              <a:latin typeface="Monaco" pitchFamily="2" charset="77"/>
            </a:endParaRPr>
          </a:p>
          <a:p>
            <a:pPr>
              <a:tabLst>
                <a:tab pos="325438" algn="l"/>
              </a:tabLst>
            </a:pP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	// example of length method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	</a:t>
            </a:r>
            <a:r>
              <a:rPr lang="en-US" dirty="0" err="1">
                <a:solidFill>
                  <a:srgbClr val="931A68"/>
                </a:solidFill>
                <a:latin typeface="Monaco" pitchFamily="2" charset="77"/>
              </a:rPr>
              <a:t>int</a:t>
            </a:r>
            <a:r>
              <a:rPr lang="en-US" dirty="0">
                <a:latin typeface="Monaco" pitchFamily="2" charset="77"/>
              </a:rPr>
              <a:t> </a:t>
            </a:r>
            <a:r>
              <a:rPr lang="en-US" dirty="0">
                <a:solidFill>
                  <a:srgbClr val="7E504F"/>
                </a:solidFill>
                <a:latin typeface="Monaco" pitchFamily="2" charset="77"/>
              </a:rPr>
              <a:t>length</a:t>
            </a:r>
            <a:r>
              <a:rPr lang="en-US" dirty="0">
                <a:latin typeface="Monaco" pitchFamily="2" charset="77"/>
              </a:rPr>
              <a:t> =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 err="1">
                <a:latin typeface="Monaco" pitchFamily="2" charset="77"/>
              </a:rPr>
              <a:t>.length</a:t>
            </a:r>
            <a:r>
              <a:rPr lang="en-US" dirty="0">
                <a:latin typeface="Monaco" pitchFamily="2" charset="77"/>
              </a:rPr>
              <a:t>();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	</a:t>
            </a:r>
            <a:r>
              <a:rPr lang="en-US" dirty="0" err="1">
                <a:latin typeface="Monaco" pitchFamily="2" charset="77"/>
              </a:rPr>
              <a:t>println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>
                <a:solidFill>
                  <a:srgbClr val="7E504F"/>
                </a:solidFill>
                <a:latin typeface="Monaco" pitchFamily="2" charset="77"/>
              </a:rPr>
              <a:t>length</a:t>
            </a:r>
            <a:r>
              <a:rPr lang="en-US" dirty="0">
                <a:latin typeface="Monaco" pitchFamily="2" charset="77"/>
              </a:rPr>
              <a:t>); </a:t>
            </a: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// prints 6</a:t>
            </a:r>
          </a:p>
          <a:p>
            <a:pPr>
              <a:tabLst>
                <a:tab pos="325438" algn="l"/>
                <a:tab pos="736600" algn="l"/>
              </a:tabLst>
            </a:pPr>
            <a:endParaRPr lang="en-US" dirty="0">
              <a:latin typeface="Monaco" pitchFamily="2" charset="77"/>
            </a:endParaRP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	// example of </a:t>
            </a:r>
            <a:r>
              <a:rPr lang="en-US" dirty="0" err="1">
                <a:solidFill>
                  <a:srgbClr val="4E9072"/>
                </a:solidFill>
                <a:latin typeface="Monaco" pitchFamily="2" charset="77"/>
              </a:rPr>
              <a:t>getCharAt</a:t>
            </a:r>
            <a:endParaRPr lang="en-US" dirty="0">
              <a:solidFill>
                <a:srgbClr val="4E9072"/>
              </a:solidFill>
              <a:latin typeface="Monaco" pitchFamily="2" charset="77"/>
            </a:endParaRP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	char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firstLetter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=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 err="1">
                <a:solidFill>
                  <a:srgbClr val="000000"/>
                </a:solidFill>
                <a:latin typeface="Monaco" pitchFamily="2" charset="77"/>
              </a:rPr>
              <a:t>.charAt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(0);</a:t>
            </a:r>
            <a:endParaRPr lang="en-US" dirty="0">
              <a:solidFill>
                <a:srgbClr val="7E504F"/>
              </a:solidFill>
              <a:latin typeface="Monaco" pitchFamily="2" charset="77"/>
            </a:endParaRP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	</a:t>
            </a:r>
            <a:r>
              <a:rPr lang="en-US" dirty="0" err="1">
                <a:latin typeface="Monaco" pitchFamily="2" charset="77"/>
              </a:rPr>
              <a:t>println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firstLetter</a:t>
            </a:r>
            <a:r>
              <a:rPr lang="en-US" dirty="0">
                <a:latin typeface="Monaco" pitchFamily="2" charset="77"/>
              </a:rPr>
              <a:t>); </a:t>
            </a: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// prints ‘H’</a:t>
            </a:r>
          </a:p>
          <a:p>
            <a:pPr>
              <a:tabLst>
                <a:tab pos="325438" algn="l"/>
                <a:tab pos="736600" algn="l"/>
              </a:tabLst>
            </a:pPr>
            <a:endParaRPr lang="en-US" dirty="0">
              <a:latin typeface="Monaco" pitchFamily="2" charset="77"/>
            </a:endParaRP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	// loop that prints letters one-by-one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	for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solidFill>
                  <a:srgbClr val="931A68"/>
                </a:solidFill>
                <a:latin typeface="Monaco" pitchFamily="2" charset="77"/>
              </a:rPr>
              <a:t>int</a:t>
            </a:r>
            <a:r>
              <a:rPr lang="en-US" dirty="0">
                <a:latin typeface="Monaco" pitchFamily="2" charset="77"/>
              </a:rPr>
              <a:t>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i</a:t>
            </a:r>
            <a:r>
              <a:rPr lang="en-US" dirty="0">
                <a:latin typeface="Monaco" pitchFamily="2" charset="77"/>
              </a:rPr>
              <a:t> = 0;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i</a:t>
            </a:r>
            <a:r>
              <a:rPr lang="en-US" dirty="0">
                <a:latin typeface="Monaco" pitchFamily="2" charset="77"/>
              </a:rPr>
              <a:t> &lt;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 err="1">
                <a:latin typeface="Monaco" pitchFamily="2" charset="77"/>
              </a:rPr>
              <a:t>.length</a:t>
            </a:r>
            <a:r>
              <a:rPr lang="en-US" dirty="0">
                <a:latin typeface="Monaco" pitchFamily="2" charset="77"/>
              </a:rPr>
              <a:t>();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i</a:t>
            </a:r>
            <a:r>
              <a:rPr lang="en-US" dirty="0">
                <a:latin typeface="Monaco" pitchFamily="2" charset="77"/>
              </a:rPr>
              <a:t>++) {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		char</a:t>
            </a:r>
            <a:r>
              <a:rPr lang="en-US" dirty="0">
                <a:latin typeface="Monaco" pitchFamily="2" charset="77"/>
              </a:rPr>
              <a:t>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ch</a:t>
            </a:r>
            <a:r>
              <a:rPr lang="en-US" dirty="0">
                <a:latin typeface="Monaco" pitchFamily="2" charset="77"/>
              </a:rPr>
              <a:t> =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 err="1">
                <a:latin typeface="Monaco" pitchFamily="2" charset="77"/>
              </a:rPr>
              <a:t>.charAt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i</a:t>
            </a:r>
            <a:r>
              <a:rPr lang="en-US" dirty="0">
                <a:latin typeface="Monaco" pitchFamily="2" charset="77"/>
              </a:rPr>
              <a:t>);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		</a:t>
            </a:r>
            <a:r>
              <a:rPr lang="en-US" dirty="0" err="1">
                <a:latin typeface="Monaco" pitchFamily="2" charset="77"/>
              </a:rPr>
              <a:t>println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ch</a:t>
            </a:r>
            <a:r>
              <a:rPr lang="en-US" dirty="0">
                <a:latin typeface="Monaco" pitchFamily="2" charset="77"/>
              </a:rPr>
              <a:t>);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	}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}</a:t>
            </a:r>
            <a:endParaRPr lang="en-US" dirty="0">
              <a:effectLst/>
              <a:latin typeface="Monaco" pitchFamily="2" charset="77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xmlns="" id="{B1E640B4-4385-A444-B40A-1BBCDA11FA47}"/>
              </a:ext>
            </a:extLst>
          </p:cNvPr>
          <p:cNvSpPr/>
          <p:nvPr/>
        </p:nvSpPr>
        <p:spPr>
          <a:xfrm>
            <a:off x="189781" y="966159"/>
            <a:ext cx="6866627" cy="4779034"/>
          </a:xfrm>
          <a:prstGeom prst="roundRect">
            <a:avLst>
              <a:gd name="adj" fmla="val 2921"/>
            </a:avLst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xmlns="" id="{8CF9BBF2-D2F9-1F40-956F-82763207FFE1}"/>
              </a:ext>
            </a:extLst>
          </p:cNvPr>
          <p:cNvSpPr/>
          <p:nvPr/>
        </p:nvSpPr>
        <p:spPr>
          <a:xfrm>
            <a:off x="7280694" y="1414731"/>
            <a:ext cx="2671314" cy="4275827"/>
          </a:xfrm>
          <a:prstGeom prst="roundRect">
            <a:avLst>
              <a:gd name="adj" fmla="val 2921"/>
            </a:avLst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8C309B2E-0AE4-CE44-A74D-EF44ABC8B556}"/>
              </a:ext>
            </a:extLst>
          </p:cNvPr>
          <p:cNvSpPr txBox="1"/>
          <p:nvPr/>
        </p:nvSpPr>
        <p:spPr>
          <a:xfrm>
            <a:off x="7901797" y="931653"/>
            <a:ext cx="1316386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Console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xmlns="" id="{F0BABE32-4C92-8D48-83E4-046BB0928CF3}"/>
              </a:ext>
            </a:extLst>
          </p:cNvPr>
          <p:cNvSpPr/>
          <p:nvPr/>
        </p:nvSpPr>
        <p:spPr>
          <a:xfrm>
            <a:off x="2877312" y="4249256"/>
            <a:ext cx="2962656" cy="465827"/>
          </a:xfrm>
          <a:prstGeom prst="roundRect">
            <a:avLst/>
          </a:pr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17662C6D-4844-1B46-928A-28298534DB91}"/>
              </a:ext>
            </a:extLst>
          </p:cNvPr>
          <p:cNvSpPr txBox="1"/>
          <p:nvPr/>
        </p:nvSpPr>
        <p:spPr>
          <a:xfrm>
            <a:off x="4392179" y="5821853"/>
            <a:ext cx="1290738" cy="4408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length</a:t>
            </a:r>
          </a:p>
        </p:txBody>
      </p:sp>
      <p:sp>
        <p:nvSpPr>
          <p:cNvPr id="23" name="Text Box 38">
            <a:extLst>
              <a:ext uri="{FF2B5EF4-FFF2-40B4-BE49-F238E27FC236}">
                <a16:creationId xmlns:a16="http://schemas.microsoft.com/office/drawing/2014/main" xmlns="" id="{E6312F2A-3EEC-184F-98D4-8011AC00A6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91393" y="6352710"/>
            <a:ext cx="990600" cy="52937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b="1" dirty="0">
                <a:latin typeface="Courier New" pitchFamily="1" charset="0"/>
              </a:rPr>
              <a:t>6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09058D34-8765-2D40-ABCC-4E3893C9DD4A}"/>
              </a:ext>
            </a:extLst>
          </p:cNvPr>
          <p:cNvSpPr txBox="1"/>
          <p:nvPr/>
        </p:nvSpPr>
        <p:spPr>
          <a:xfrm>
            <a:off x="260126" y="5821853"/>
            <a:ext cx="1475084" cy="4408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example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9980A9E2-FB7C-B94C-8138-04EED8855FA5}"/>
              </a:ext>
            </a:extLst>
          </p:cNvPr>
          <p:cNvSpPr txBox="1"/>
          <p:nvPr/>
        </p:nvSpPr>
        <p:spPr>
          <a:xfrm>
            <a:off x="7418717" y="1570008"/>
            <a:ext cx="369012" cy="442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0AFA8714-43C7-C44C-B64D-E888E5C7F709}"/>
              </a:ext>
            </a:extLst>
          </p:cNvPr>
          <p:cNvSpPr txBox="1"/>
          <p:nvPr/>
        </p:nvSpPr>
        <p:spPr>
          <a:xfrm>
            <a:off x="5856944" y="5834045"/>
            <a:ext cx="1129072" cy="440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first</a:t>
            </a:r>
          </a:p>
        </p:txBody>
      </p:sp>
      <p:sp>
        <p:nvSpPr>
          <p:cNvPr id="26" name="Text Box 38">
            <a:extLst>
              <a:ext uri="{FF2B5EF4-FFF2-40B4-BE49-F238E27FC236}">
                <a16:creationId xmlns:a16="http://schemas.microsoft.com/office/drawing/2014/main" xmlns="" id="{32F19FE5-09B4-734E-AB2D-021A277054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09854" y="6349835"/>
            <a:ext cx="990600" cy="52937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b="1" dirty="0">
                <a:solidFill>
                  <a:srgbClr val="0432FF"/>
                </a:solidFill>
                <a:latin typeface="Courier New" pitchFamily="1" charset="0"/>
              </a:rPr>
              <a:t>‘H’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9C8FD9A6-6629-654D-8FAD-BC9D1006B774}"/>
              </a:ext>
            </a:extLst>
          </p:cNvPr>
          <p:cNvSpPr txBox="1"/>
          <p:nvPr/>
        </p:nvSpPr>
        <p:spPr>
          <a:xfrm>
            <a:off x="7433093" y="1998454"/>
            <a:ext cx="369012" cy="442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H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A1ABB8DE-7AC7-F54D-A4C3-89D8D55C0EB6}"/>
              </a:ext>
            </a:extLst>
          </p:cNvPr>
          <p:cNvSpPr txBox="1"/>
          <p:nvPr/>
        </p:nvSpPr>
        <p:spPr>
          <a:xfrm>
            <a:off x="7462427" y="5846237"/>
            <a:ext cx="3431980" cy="440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9" name="Text Box 38">
            <a:extLst>
              <a:ext uri="{FF2B5EF4-FFF2-40B4-BE49-F238E27FC236}">
                <a16:creationId xmlns:a16="http://schemas.microsoft.com/office/drawing/2014/main" xmlns="" id="{C0B5861E-7017-3F4A-9430-AB017867FE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59534" y="6368123"/>
            <a:ext cx="990600" cy="52937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b="1" dirty="0">
                <a:latin typeface="Courier New" pitchFamily="1" charset="0"/>
              </a:rPr>
              <a:t>1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B2BD6FB9-A181-DA47-82F0-88881043875B}"/>
              </a:ext>
            </a:extLst>
          </p:cNvPr>
          <p:cNvSpPr txBox="1"/>
          <p:nvPr/>
        </p:nvSpPr>
        <p:spPr>
          <a:xfrm>
            <a:off x="7426997" y="2406886"/>
            <a:ext cx="369012" cy="442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H</a:t>
            </a:r>
          </a:p>
        </p:txBody>
      </p:sp>
    </p:spTree>
    <p:extLst>
      <p:ext uri="{BB962C8B-B14F-4D97-AF65-F5344CB8AC3E}">
        <p14:creationId xmlns:p14="http://schemas.microsoft.com/office/powerpoint/2010/main" val="207639675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254EB02B-808C-0945-B356-114F5EFDB3BE}"/>
              </a:ext>
            </a:extLst>
          </p:cNvPr>
          <p:cNvGrpSpPr/>
          <p:nvPr/>
        </p:nvGrpSpPr>
        <p:grpSpPr>
          <a:xfrm>
            <a:off x="327805" y="6278503"/>
            <a:ext cx="3886200" cy="1136650"/>
            <a:chOff x="2743200" y="5881687"/>
            <a:chExt cx="3886200" cy="1136650"/>
          </a:xfrm>
        </p:grpSpPr>
        <p:sp>
          <p:nvSpPr>
            <p:cNvPr id="12291" name="Rectangle 3"/>
            <p:cNvSpPr>
              <a:spLocks noChangeArrowheads="1"/>
            </p:cNvSpPr>
            <p:nvPr/>
          </p:nvSpPr>
          <p:spPr bwMode="auto">
            <a:xfrm>
              <a:off x="27432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H</a:t>
              </a:r>
            </a:p>
          </p:txBody>
        </p:sp>
        <p:sp>
          <p:nvSpPr>
            <p:cNvPr id="12292" name="Rectangle 4"/>
            <p:cNvSpPr>
              <a:spLocks noChangeArrowheads="1"/>
            </p:cNvSpPr>
            <p:nvPr/>
          </p:nvSpPr>
          <p:spPr bwMode="auto">
            <a:xfrm>
              <a:off x="33909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i</a:t>
              </a:r>
            </a:p>
          </p:txBody>
        </p:sp>
        <p:sp>
          <p:nvSpPr>
            <p:cNvPr id="12293" name="Rectangle 5"/>
            <p:cNvSpPr>
              <a:spLocks noChangeArrowheads="1"/>
            </p:cNvSpPr>
            <p:nvPr/>
          </p:nvSpPr>
          <p:spPr bwMode="auto">
            <a:xfrm>
              <a:off x="40386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 </a:t>
              </a:r>
            </a:p>
          </p:txBody>
        </p:sp>
        <p:sp>
          <p:nvSpPr>
            <p:cNvPr id="12294" name="Rectangle 6"/>
            <p:cNvSpPr>
              <a:spLocks noChangeArrowheads="1"/>
            </p:cNvSpPr>
            <p:nvPr/>
          </p:nvSpPr>
          <p:spPr bwMode="auto">
            <a:xfrm>
              <a:off x="46863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 dirty="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m</a:t>
              </a:r>
            </a:p>
          </p:txBody>
        </p:sp>
        <p:sp>
          <p:nvSpPr>
            <p:cNvPr id="12295" name="Rectangle 7"/>
            <p:cNvSpPr>
              <a:spLocks noChangeArrowheads="1"/>
            </p:cNvSpPr>
            <p:nvPr/>
          </p:nvSpPr>
          <p:spPr bwMode="auto">
            <a:xfrm>
              <a:off x="53340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o</a:t>
              </a:r>
            </a:p>
          </p:txBody>
        </p:sp>
        <p:sp>
          <p:nvSpPr>
            <p:cNvPr id="12296" name="Rectangle 8"/>
            <p:cNvSpPr>
              <a:spLocks noChangeArrowheads="1"/>
            </p:cNvSpPr>
            <p:nvPr/>
          </p:nvSpPr>
          <p:spPr bwMode="auto">
            <a:xfrm>
              <a:off x="59817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m</a:t>
              </a:r>
            </a:p>
          </p:txBody>
        </p:sp>
        <p:sp>
          <p:nvSpPr>
            <p:cNvPr id="12297" name="Text Box 9"/>
            <p:cNvSpPr txBox="1">
              <a:spLocks noChangeArrowheads="1"/>
            </p:cNvSpPr>
            <p:nvPr/>
          </p:nvSpPr>
          <p:spPr bwMode="auto">
            <a:xfrm>
              <a:off x="27432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0</a:t>
              </a:r>
            </a:p>
          </p:txBody>
        </p:sp>
        <p:sp>
          <p:nvSpPr>
            <p:cNvPr id="12298" name="Text Box 10"/>
            <p:cNvSpPr txBox="1">
              <a:spLocks noChangeArrowheads="1"/>
            </p:cNvSpPr>
            <p:nvPr/>
          </p:nvSpPr>
          <p:spPr bwMode="auto">
            <a:xfrm>
              <a:off x="33909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1</a:t>
              </a:r>
            </a:p>
          </p:txBody>
        </p:sp>
        <p:sp>
          <p:nvSpPr>
            <p:cNvPr id="12299" name="Text Box 11"/>
            <p:cNvSpPr txBox="1">
              <a:spLocks noChangeArrowheads="1"/>
            </p:cNvSpPr>
            <p:nvPr/>
          </p:nvSpPr>
          <p:spPr bwMode="auto">
            <a:xfrm>
              <a:off x="40386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2</a:t>
              </a:r>
            </a:p>
          </p:txBody>
        </p:sp>
        <p:sp>
          <p:nvSpPr>
            <p:cNvPr id="12300" name="Text Box 12"/>
            <p:cNvSpPr txBox="1">
              <a:spLocks noChangeArrowheads="1"/>
            </p:cNvSpPr>
            <p:nvPr/>
          </p:nvSpPr>
          <p:spPr bwMode="auto">
            <a:xfrm>
              <a:off x="46863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3</a:t>
              </a:r>
            </a:p>
          </p:txBody>
        </p:sp>
        <p:sp>
          <p:nvSpPr>
            <p:cNvPr id="12301" name="Text Box 13"/>
            <p:cNvSpPr txBox="1">
              <a:spLocks noChangeArrowheads="1"/>
            </p:cNvSpPr>
            <p:nvPr/>
          </p:nvSpPr>
          <p:spPr bwMode="auto">
            <a:xfrm>
              <a:off x="53340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4</a:t>
              </a:r>
            </a:p>
          </p:txBody>
        </p:sp>
        <p:sp>
          <p:nvSpPr>
            <p:cNvPr id="12302" name="Text Box 14"/>
            <p:cNvSpPr txBox="1">
              <a:spLocks noChangeArrowheads="1"/>
            </p:cNvSpPr>
            <p:nvPr/>
          </p:nvSpPr>
          <p:spPr bwMode="auto">
            <a:xfrm>
              <a:off x="59817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5</a:t>
              </a:r>
            </a:p>
          </p:txBody>
        </p:sp>
      </p:grpSp>
      <p:sp>
        <p:nvSpPr>
          <p:cNvPr id="18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String Methods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FADD77B4-EE04-C34A-8D96-61A51F545D7D}"/>
              </a:ext>
            </a:extLst>
          </p:cNvPr>
          <p:cNvSpPr/>
          <p:nvPr/>
        </p:nvSpPr>
        <p:spPr>
          <a:xfrm>
            <a:off x="519622" y="1250478"/>
            <a:ext cx="7865253" cy="44721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325438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</a:t>
            </a: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void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run() {</a:t>
            </a:r>
            <a:endParaRPr lang="en-US" dirty="0">
              <a:solidFill>
                <a:srgbClr val="931A68"/>
              </a:solidFill>
              <a:latin typeface="Monaco" pitchFamily="2" charset="77"/>
            </a:endParaRPr>
          </a:p>
          <a:p>
            <a:pPr>
              <a:tabLst>
                <a:tab pos="325438" algn="l"/>
              </a:tabLst>
            </a:pPr>
            <a:r>
              <a:rPr lang="en-US" dirty="0">
                <a:latin typeface="Monaco" pitchFamily="2" charset="77"/>
              </a:rPr>
              <a:t> 	String </a:t>
            </a:r>
            <a:r>
              <a:rPr lang="en-US" dirty="0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>
                <a:latin typeface="Monaco" pitchFamily="2" charset="77"/>
              </a:rPr>
              <a:t> = </a:t>
            </a:r>
            <a:r>
              <a:rPr lang="en-US" dirty="0">
                <a:solidFill>
                  <a:srgbClr val="3933FF"/>
                </a:solidFill>
                <a:latin typeface="Monaco" pitchFamily="2" charset="77"/>
              </a:rPr>
              <a:t>"Hi mom"</a:t>
            </a:r>
            <a:r>
              <a:rPr lang="en-US" dirty="0">
                <a:latin typeface="Monaco" pitchFamily="2" charset="77"/>
              </a:rPr>
              <a:t>;</a:t>
            </a:r>
          </a:p>
          <a:p>
            <a:pPr>
              <a:tabLst>
                <a:tab pos="325438" algn="l"/>
              </a:tabLst>
            </a:pPr>
            <a:endParaRPr lang="en-US" dirty="0">
              <a:latin typeface="Monaco" pitchFamily="2" charset="77"/>
            </a:endParaRPr>
          </a:p>
          <a:p>
            <a:pPr>
              <a:tabLst>
                <a:tab pos="325438" algn="l"/>
              </a:tabLst>
            </a:pP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	// example of length method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	</a:t>
            </a:r>
            <a:r>
              <a:rPr lang="en-US" dirty="0" err="1">
                <a:solidFill>
                  <a:srgbClr val="931A68"/>
                </a:solidFill>
                <a:latin typeface="Monaco" pitchFamily="2" charset="77"/>
              </a:rPr>
              <a:t>int</a:t>
            </a:r>
            <a:r>
              <a:rPr lang="en-US" dirty="0">
                <a:latin typeface="Monaco" pitchFamily="2" charset="77"/>
              </a:rPr>
              <a:t> </a:t>
            </a:r>
            <a:r>
              <a:rPr lang="en-US" dirty="0">
                <a:solidFill>
                  <a:srgbClr val="7E504F"/>
                </a:solidFill>
                <a:latin typeface="Monaco" pitchFamily="2" charset="77"/>
              </a:rPr>
              <a:t>length</a:t>
            </a:r>
            <a:r>
              <a:rPr lang="en-US" dirty="0">
                <a:latin typeface="Monaco" pitchFamily="2" charset="77"/>
              </a:rPr>
              <a:t> =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 err="1">
                <a:latin typeface="Monaco" pitchFamily="2" charset="77"/>
              </a:rPr>
              <a:t>.length</a:t>
            </a:r>
            <a:r>
              <a:rPr lang="en-US" dirty="0">
                <a:latin typeface="Monaco" pitchFamily="2" charset="77"/>
              </a:rPr>
              <a:t>();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	</a:t>
            </a:r>
            <a:r>
              <a:rPr lang="en-US" dirty="0" err="1">
                <a:latin typeface="Monaco" pitchFamily="2" charset="77"/>
              </a:rPr>
              <a:t>println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>
                <a:solidFill>
                  <a:srgbClr val="7E504F"/>
                </a:solidFill>
                <a:latin typeface="Monaco" pitchFamily="2" charset="77"/>
              </a:rPr>
              <a:t>length</a:t>
            </a:r>
            <a:r>
              <a:rPr lang="en-US" dirty="0">
                <a:latin typeface="Monaco" pitchFamily="2" charset="77"/>
              </a:rPr>
              <a:t>); </a:t>
            </a: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// prints 6</a:t>
            </a:r>
          </a:p>
          <a:p>
            <a:pPr>
              <a:tabLst>
                <a:tab pos="325438" algn="l"/>
                <a:tab pos="736600" algn="l"/>
              </a:tabLst>
            </a:pPr>
            <a:endParaRPr lang="en-US" dirty="0">
              <a:latin typeface="Monaco" pitchFamily="2" charset="77"/>
            </a:endParaRP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	// example of </a:t>
            </a:r>
            <a:r>
              <a:rPr lang="en-US" dirty="0" err="1">
                <a:solidFill>
                  <a:srgbClr val="4E9072"/>
                </a:solidFill>
                <a:latin typeface="Monaco" pitchFamily="2" charset="77"/>
              </a:rPr>
              <a:t>getCharAt</a:t>
            </a:r>
            <a:endParaRPr lang="en-US" dirty="0">
              <a:solidFill>
                <a:srgbClr val="4E9072"/>
              </a:solidFill>
              <a:latin typeface="Monaco" pitchFamily="2" charset="77"/>
            </a:endParaRP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	char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firstLetter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=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 err="1">
                <a:solidFill>
                  <a:srgbClr val="000000"/>
                </a:solidFill>
                <a:latin typeface="Monaco" pitchFamily="2" charset="77"/>
              </a:rPr>
              <a:t>.charAt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(0);</a:t>
            </a:r>
            <a:endParaRPr lang="en-US" dirty="0">
              <a:solidFill>
                <a:srgbClr val="7E504F"/>
              </a:solidFill>
              <a:latin typeface="Monaco" pitchFamily="2" charset="77"/>
            </a:endParaRP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	</a:t>
            </a:r>
            <a:r>
              <a:rPr lang="en-US" dirty="0" err="1">
                <a:latin typeface="Monaco" pitchFamily="2" charset="77"/>
              </a:rPr>
              <a:t>println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firstLetter</a:t>
            </a:r>
            <a:r>
              <a:rPr lang="en-US" dirty="0">
                <a:latin typeface="Monaco" pitchFamily="2" charset="77"/>
              </a:rPr>
              <a:t>); </a:t>
            </a: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// prints ‘H’</a:t>
            </a:r>
          </a:p>
          <a:p>
            <a:pPr>
              <a:tabLst>
                <a:tab pos="325438" algn="l"/>
                <a:tab pos="736600" algn="l"/>
              </a:tabLst>
            </a:pPr>
            <a:endParaRPr lang="en-US" dirty="0">
              <a:latin typeface="Monaco" pitchFamily="2" charset="77"/>
            </a:endParaRP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	// loop that prints letters one-by-one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	for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solidFill>
                  <a:srgbClr val="931A68"/>
                </a:solidFill>
                <a:latin typeface="Monaco" pitchFamily="2" charset="77"/>
              </a:rPr>
              <a:t>int</a:t>
            </a:r>
            <a:r>
              <a:rPr lang="en-US" dirty="0">
                <a:latin typeface="Monaco" pitchFamily="2" charset="77"/>
              </a:rPr>
              <a:t>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i</a:t>
            </a:r>
            <a:r>
              <a:rPr lang="en-US" dirty="0">
                <a:latin typeface="Monaco" pitchFamily="2" charset="77"/>
              </a:rPr>
              <a:t> = 0;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i</a:t>
            </a:r>
            <a:r>
              <a:rPr lang="en-US" dirty="0">
                <a:latin typeface="Monaco" pitchFamily="2" charset="77"/>
              </a:rPr>
              <a:t> &lt;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 err="1">
                <a:latin typeface="Monaco" pitchFamily="2" charset="77"/>
              </a:rPr>
              <a:t>.length</a:t>
            </a:r>
            <a:r>
              <a:rPr lang="en-US" dirty="0">
                <a:latin typeface="Monaco" pitchFamily="2" charset="77"/>
              </a:rPr>
              <a:t>();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i</a:t>
            </a:r>
            <a:r>
              <a:rPr lang="en-US" dirty="0">
                <a:latin typeface="Monaco" pitchFamily="2" charset="77"/>
              </a:rPr>
              <a:t>++) {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		char</a:t>
            </a:r>
            <a:r>
              <a:rPr lang="en-US" dirty="0">
                <a:latin typeface="Monaco" pitchFamily="2" charset="77"/>
              </a:rPr>
              <a:t>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ch</a:t>
            </a:r>
            <a:r>
              <a:rPr lang="en-US" dirty="0">
                <a:latin typeface="Monaco" pitchFamily="2" charset="77"/>
              </a:rPr>
              <a:t> =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 err="1">
                <a:latin typeface="Monaco" pitchFamily="2" charset="77"/>
              </a:rPr>
              <a:t>.charAt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i</a:t>
            </a:r>
            <a:r>
              <a:rPr lang="en-US" dirty="0">
                <a:latin typeface="Monaco" pitchFamily="2" charset="77"/>
              </a:rPr>
              <a:t>);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		</a:t>
            </a:r>
            <a:r>
              <a:rPr lang="en-US" dirty="0" err="1">
                <a:latin typeface="Monaco" pitchFamily="2" charset="77"/>
              </a:rPr>
              <a:t>println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ch</a:t>
            </a:r>
            <a:r>
              <a:rPr lang="en-US" dirty="0">
                <a:latin typeface="Monaco" pitchFamily="2" charset="77"/>
              </a:rPr>
              <a:t>);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	}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}</a:t>
            </a:r>
            <a:endParaRPr lang="en-US" dirty="0">
              <a:effectLst/>
              <a:latin typeface="Monaco" pitchFamily="2" charset="77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xmlns="" id="{B1E640B4-4385-A444-B40A-1BBCDA11FA47}"/>
              </a:ext>
            </a:extLst>
          </p:cNvPr>
          <p:cNvSpPr/>
          <p:nvPr/>
        </p:nvSpPr>
        <p:spPr>
          <a:xfrm>
            <a:off x="189781" y="966159"/>
            <a:ext cx="6866627" cy="4779034"/>
          </a:xfrm>
          <a:prstGeom prst="roundRect">
            <a:avLst>
              <a:gd name="adj" fmla="val 2921"/>
            </a:avLst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xmlns="" id="{8CF9BBF2-D2F9-1F40-956F-82763207FFE1}"/>
              </a:ext>
            </a:extLst>
          </p:cNvPr>
          <p:cNvSpPr/>
          <p:nvPr/>
        </p:nvSpPr>
        <p:spPr>
          <a:xfrm>
            <a:off x="7280694" y="1414731"/>
            <a:ext cx="2671314" cy="4275827"/>
          </a:xfrm>
          <a:prstGeom prst="roundRect">
            <a:avLst>
              <a:gd name="adj" fmla="val 2921"/>
            </a:avLst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8C309B2E-0AE4-CE44-A74D-EF44ABC8B556}"/>
              </a:ext>
            </a:extLst>
          </p:cNvPr>
          <p:cNvSpPr txBox="1"/>
          <p:nvPr/>
        </p:nvSpPr>
        <p:spPr>
          <a:xfrm>
            <a:off x="7901797" y="931653"/>
            <a:ext cx="1316386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Console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xmlns="" id="{F0BABE32-4C92-8D48-83E4-046BB0928CF3}"/>
              </a:ext>
            </a:extLst>
          </p:cNvPr>
          <p:cNvSpPr/>
          <p:nvPr/>
        </p:nvSpPr>
        <p:spPr>
          <a:xfrm>
            <a:off x="2633472" y="4517480"/>
            <a:ext cx="2548128" cy="465827"/>
          </a:xfrm>
          <a:prstGeom prst="roundRect">
            <a:avLst/>
          </a:pr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17662C6D-4844-1B46-928A-28298534DB91}"/>
              </a:ext>
            </a:extLst>
          </p:cNvPr>
          <p:cNvSpPr txBox="1"/>
          <p:nvPr/>
        </p:nvSpPr>
        <p:spPr>
          <a:xfrm>
            <a:off x="4392179" y="5821853"/>
            <a:ext cx="1290738" cy="4408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length</a:t>
            </a:r>
          </a:p>
        </p:txBody>
      </p:sp>
      <p:sp>
        <p:nvSpPr>
          <p:cNvPr id="23" name="Text Box 38">
            <a:extLst>
              <a:ext uri="{FF2B5EF4-FFF2-40B4-BE49-F238E27FC236}">
                <a16:creationId xmlns:a16="http://schemas.microsoft.com/office/drawing/2014/main" xmlns="" id="{E6312F2A-3EEC-184F-98D4-8011AC00A6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91393" y="6352710"/>
            <a:ext cx="990600" cy="52937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b="1" dirty="0">
                <a:latin typeface="Courier New" pitchFamily="1" charset="0"/>
              </a:rPr>
              <a:t>6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09058D34-8765-2D40-ABCC-4E3893C9DD4A}"/>
              </a:ext>
            </a:extLst>
          </p:cNvPr>
          <p:cNvSpPr txBox="1"/>
          <p:nvPr/>
        </p:nvSpPr>
        <p:spPr>
          <a:xfrm>
            <a:off x="260126" y="5821853"/>
            <a:ext cx="1475084" cy="4408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example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9980A9E2-FB7C-B94C-8138-04EED8855FA5}"/>
              </a:ext>
            </a:extLst>
          </p:cNvPr>
          <p:cNvSpPr txBox="1"/>
          <p:nvPr/>
        </p:nvSpPr>
        <p:spPr>
          <a:xfrm>
            <a:off x="7418717" y="1570008"/>
            <a:ext cx="369012" cy="442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0AFA8714-43C7-C44C-B64D-E888E5C7F709}"/>
              </a:ext>
            </a:extLst>
          </p:cNvPr>
          <p:cNvSpPr txBox="1"/>
          <p:nvPr/>
        </p:nvSpPr>
        <p:spPr>
          <a:xfrm>
            <a:off x="5856944" y="5834045"/>
            <a:ext cx="1129072" cy="440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first</a:t>
            </a:r>
          </a:p>
        </p:txBody>
      </p:sp>
      <p:sp>
        <p:nvSpPr>
          <p:cNvPr id="26" name="Text Box 38">
            <a:extLst>
              <a:ext uri="{FF2B5EF4-FFF2-40B4-BE49-F238E27FC236}">
                <a16:creationId xmlns:a16="http://schemas.microsoft.com/office/drawing/2014/main" xmlns="" id="{32F19FE5-09B4-734E-AB2D-021A277054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09854" y="6349835"/>
            <a:ext cx="990600" cy="52937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b="1" dirty="0">
                <a:solidFill>
                  <a:srgbClr val="0432FF"/>
                </a:solidFill>
                <a:latin typeface="Courier New" pitchFamily="1" charset="0"/>
              </a:rPr>
              <a:t>‘H’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9C8FD9A6-6629-654D-8FAD-BC9D1006B774}"/>
              </a:ext>
            </a:extLst>
          </p:cNvPr>
          <p:cNvSpPr txBox="1"/>
          <p:nvPr/>
        </p:nvSpPr>
        <p:spPr>
          <a:xfrm>
            <a:off x="7433093" y="1998454"/>
            <a:ext cx="369012" cy="442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H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A1ABB8DE-7AC7-F54D-A4C3-89D8D55C0EB6}"/>
              </a:ext>
            </a:extLst>
          </p:cNvPr>
          <p:cNvSpPr txBox="1"/>
          <p:nvPr/>
        </p:nvSpPr>
        <p:spPr>
          <a:xfrm>
            <a:off x="7462427" y="5846237"/>
            <a:ext cx="3431980" cy="440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9" name="Text Box 38">
            <a:extLst>
              <a:ext uri="{FF2B5EF4-FFF2-40B4-BE49-F238E27FC236}">
                <a16:creationId xmlns:a16="http://schemas.microsoft.com/office/drawing/2014/main" xmlns="" id="{C0B5861E-7017-3F4A-9430-AB017867FE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59534" y="6368123"/>
            <a:ext cx="990600" cy="52937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b="1" dirty="0">
                <a:latin typeface="Courier New" pitchFamily="1" charset="0"/>
              </a:rPr>
              <a:t>1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B2BD6FB9-A181-DA47-82F0-88881043875B}"/>
              </a:ext>
            </a:extLst>
          </p:cNvPr>
          <p:cNvSpPr txBox="1"/>
          <p:nvPr/>
        </p:nvSpPr>
        <p:spPr>
          <a:xfrm>
            <a:off x="7426997" y="2406886"/>
            <a:ext cx="369012" cy="442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H</a:t>
            </a:r>
          </a:p>
        </p:txBody>
      </p:sp>
    </p:spTree>
    <p:extLst>
      <p:ext uri="{BB962C8B-B14F-4D97-AF65-F5344CB8AC3E}">
        <p14:creationId xmlns:p14="http://schemas.microsoft.com/office/powerpoint/2010/main" val="418785416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254EB02B-808C-0945-B356-114F5EFDB3BE}"/>
              </a:ext>
            </a:extLst>
          </p:cNvPr>
          <p:cNvGrpSpPr/>
          <p:nvPr/>
        </p:nvGrpSpPr>
        <p:grpSpPr>
          <a:xfrm>
            <a:off x="327805" y="6278503"/>
            <a:ext cx="3886200" cy="1136650"/>
            <a:chOff x="2743200" y="5881687"/>
            <a:chExt cx="3886200" cy="1136650"/>
          </a:xfrm>
        </p:grpSpPr>
        <p:sp>
          <p:nvSpPr>
            <p:cNvPr id="12291" name="Rectangle 3"/>
            <p:cNvSpPr>
              <a:spLocks noChangeArrowheads="1"/>
            </p:cNvSpPr>
            <p:nvPr/>
          </p:nvSpPr>
          <p:spPr bwMode="auto">
            <a:xfrm>
              <a:off x="27432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H</a:t>
              </a:r>
            </a:p>
          </p:txBody>
        </p:sp>
        <p:sp>
          <p:nvSpPr>
            <p:cNvPr id="12292" name="Rectangle 4"/>
            <p:cNvSpPr>
              <a:spLocks noChangeArrowheads="1"/>
            </p:cNvSpPr>
            <p:nvPr/>
          </p:nvSpPr>
          <p:spPr bwMode="auto">
            <a:xfrm>
              <a:off x="33909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i</a:t>
              </a:r>
            </a:p>
          </p:txBody>
        </p:sp>
        <p:sp>
          <p:nvSpPr>
            <p:cNvPr id="12293" name="Rectangle 5"/>
            <p:cNvSpPr>
              <a:spLocks noChangeArrowheads="1"/>
            </p:cNvSpPr>
            <p:nvPr/>
          </p:nvSpPr>
          <p:spPr bwMode="auto">
            <a:xfrm>
              <a:off x="40386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 </a:t>
              </a:r>
            </a:p>
          </p:txBody>
        </p:sp>
        <p:sp>
          <p:nvSpPr>
            <p:cNvPr id="12294" name="Rectangle 6"/>
            <p:cNvSpPr>
              <a:spLocks noChangeArrowheads="1"/>
            </p:cNvSpPr>
            <p:nvPr/>
          </p:nvSpPr>
          <p:spPr bwMode="auto">
            <a:xfrm>
              <a:off x="46863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 dirty="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m</a:t>
              </a:r>
            </a:p>
          </p:txBody>
        </p:sp>
        <p:sp>
          <p:nvSpPr>
            <p:cNvPr id="12295" name="Rectangle 7"/>
            <p:cNvSpPr>
              <a:spLocks noChangeArrowheads="1"/>
            </p:cNvSpPr>
            <p:nvPr/>
          </p:nvSpPr>
          <p:spPr bwMode="auto">
            <a:xfrm>
              <a:off x="53340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o</a:t>
              </a:r>
            </a:p>
          </p:txBody>
        </p:sp>
        <p:sp>
          <p:nvSpPr>
            <p:cNvPr id="12296" name="Rectangle 8"/>
            <p:cNvSpPr>
              <a:spLocks noChangeArrowheads="1"/>
            </p:cNvSpPr>
            <p:nvPr/>
          </p:nvSpPr>
          <p:spPr bwMode="auto">
            <a:xfrm>
              <a:off x="59817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m</a:t>
              </a:r>
            </a:p>
          </p:txBody>
        </p:sp>
        <p:sp>
          <p:nvSpPr>
            <p:cNvPr id="12297" name="Text Box 9"/>
            <p:cNvSpPr txBox="1">
              <a:spLocks noChangeArrowheads="1"/>
            </p:cNvSpPr>
            <p:nvPr/>
          </p:nvSpPr>
          <p:spPr bwMode="auto">
            <a:xfrm>
              <a:off x="27432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0</a:t>
              </a:r>
            </a:p>
          </p:txBody>
        </p:sp>
        <p:sp>
          <p:nvSpPr>
            <p:cNvPr id="12298" name="Text Box 10"/>
            <p:cNvSpPr txBox="1">
              <a:spLocks noChangeArrowheads="1"/>
            </p:cNvSpPr>
            <p:nvPr/>
          </p:nvSpPr>
          <p:spPr bwMode="auto">
            <a:xfrm>
              <a:off x="33909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1</a:t>
              </a:r>
            </a:p>
          </p:txBody>
        </p:sp>
        <p:sp>
          <p:nvSpPr>
            <p:cNvPr id="12299" name="Text Box 11"/>
            <p:cNvSpPr txBox="1">
              <a:spLocks noChangeArrowheads="1"/>
            </p:cNvSpPr>
            <p:nvPr/>
          </p:nvSpPr>
          <p:spPr bwMode="auto">
            <a:xfrm>
              <a:off x="40386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2</a:t>
              </a:r>
            </a:p>
          </p:txBody>
        </p:sp>
        <p:sp>
          <p:nvSpPr>
            <p:cNvPr id="12300" name="Text Box 12"/>
            <p:cNvSpPr txBox="1">
              <a:spLocks noChangeArrowheads="1"/>
            </p:cNvSpPr>
            <p:nvPr/>
          </p:nvSpPr>
          <p:spPr bwMode="auto">
            <a:xfrm>
              <a:off x="46863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3</a:t>
              </a:r>
            </a:p>
          </p:txBody>
        </p:sp>
        <p:sp>
          <p:nvSpPr>
            <p:cNvPr id="12301" name="Text Box 13"/>
            <p:cNvSpPr txBox="1">
              <a:spLocks noChangeArrowheads="1"/>
            </p:cNvSpPr>
            <p:nvPr/>
          </p:nvSpPr>
          <p:spPr bwMode="auto">
            <a:xfrm>
              <a:off x="53340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4</a:t>
              </a:r>
            </a:p>
          </p:txBody>
        </p:sp>
        <p:sp>
          <p:nvSpPr>
            <p:cNvPr id="12302" name="Text Box 14"/>
            <p:cNvSpPr txBox="1">
              <a:spLocks noChangeArrowheads="1"/>
            </p:cNvSpPr>
            <p:nvPr/>
          </p:nvSpPr>
          <p:spPr bwMode="auto">
            <a:xfrm>
              <a:off x="59817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5</a:t>
              </a:r>
            </a:p>
          </p:txBody>
        </p:sp>
      </p:grpSp>
      <p:sp>
        <p:nvSpPr>
          <p:cNvPr id="18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String Methods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FADD77B4-EE04-C34A-8D96-61A51F545D7D}"/>
              </a:ext>
            </a:extLst>
          </p:cNvPr>
          <p:cNvSpPr/>
          <p:nvPr/>
        </p:nvSpPr>
        <p:spPr>
          <a:xfrm>
            <a:off x="519622" y="1250478"/>
            <a:ext cx="7865253" cy="44721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325438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</a:t>
            </a: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void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run() {</a:t>
            </a:r>
            <a:endParaRPr lang="en-US" dirty="0">
              <a:solidFill>
                <a:srgbClr val="931A68"/>
              </a:solidFill>
              <a:latin typeface="Monaco" pitchFamily="2" charset="77"/>
            </a:endParaRPr>
          </a:p>
          <a:p>
            <a:pPr>
              <a:tabLst>
                <a:tab pos="325438" algn="l"/>
              </a:tabLst>
            </a:pPr>
            <a:r>
              <a:rPr lang="en-US" dirty="0">
                <a:latin typeface="Monaco" pitchFamily="2" charset="77"/>
              </a:rPr>
              <a:t> 	String </a:t>
            </a:r>
            <a:r>
              <a:rPr lang="en-US" dirty="0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>
                <a:latin typeface="Monaco" pitchFamily="2" charset="77"/>
              </a:rPr>
              <a:t> = </a:t>
            </a:r>
            <a:r>
              <a:rPr lang="en-US" dirty="0">
                <a:solidFill>
                  <a:srgbClr val="3933FF"/>
                </a:solidFill>
                <a:latin typeface="Monaco" pitchFamily="2" charset="77"/>
              </a:rPr>
              <a:t>"Hi mom"</a:t>
            </a:r>
            <a:r>
              <a:rPr lang="en-US" dirty="0">
                <a:latin typeface="Monaco" pitchFamily="2" charset="77"/>
              </a:rPr>
              <a:t>;</a:t>
            </a:r>
          </a:p>
          <a:p>
            <a:pPr>
              <a:tabLst>
                <a:tab pos="325438" algn="l"/>
              </a:tabLst>
            </a:pPr>
            <a:endParaRPr lang="en-US" dirty="0">
              <a:latin typeface="Monaco" pitchFamily="2" charset="77"/>
            </a:endParaRPr>
          </a:p>
          <a:p>
            <a:pPr>
              <a:tabLst>
                <a:tab pos="325438" algn="l"/>
              </a:tabLst>
            </a:pP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	// example of length method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	</a:t>
            </a:r>
            <a:r>
              <a:rPr lang="en-US" dirty="0" err="1">
                <a:solidFill>
                  <a:srgbClr val="931A68"/>
                </a:solidFill>
                <a:latin typeface="Monaco" pitchFamily="2" charset="77"/>
              </a:rPr>
              <a:t>int</a:t>
            </a:r>
            <a:r>
              <a:rPr lang="en-US" dirty="0">
                <a:latin typeface="Monaco" pitchFamily="2" charset="77"/>
              </a:rPr>
              <a:t> </a:t>
            </a:r>
            <a:r>
              <a:rPr lang="en-US" dirty="0">
                <a:solidFill>
                  <a:srgbClr val="7E504F"/>
                </a:solidFill>
                <a:latin typeface="Monaco" pitchFamily="2" charset="77"/>
              </a:rPr>
              <a:t>length</a:t>
            </a:r>
            <a:r>
              <a:rPr lang="en-US" dirty="0">
                <a:latin typeface="Monaco" pitchFamily="2" charset="77"/>
              </a:rPr>
              <a:t> =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 err="1">
                <a:latin typeface="Monaco" pitchFamily="2" charset="77"/>
              </a:rPr>
              <a:t>.length</a:t>
            </a:r>
            <a:r>
              <a:rPr lang="en-US" dirty="0">
                <a:latin typeface="Monaco" pitchFamily="2" charset="77"/>
              </a:rPr>
              <a:t>();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	</a:t>
            </a:r>
            <a:r>
              <a:rPr lang="en-US" dirty="0" err="1">
                <a:latin typeface="Monaco" pitchFamily="2" charset="77"/>
              </a:rPr>
              <a:t>println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>
                <a:solidFill>
                  <a:srgbClr val="7E504F"/>
                </a:solidFill>
                <a:latin typeface="Monaco" pitchFamily="2" charset="77"/>
              </a:rPr>
              <a:t>length</a:t>
            </a:r>
            <a:r>
              <a:rPr lang="en-US" dirty="0">
                <a:latin typeface="Monaco" pitchFamily="2" charset="77"/>
              </a:rPr>
              <a:t>); </a:t>
            </a: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// prints 6</a:t>
            </a:r>
          </a:p>
          <a:p>
            <a:pPr>
              <a:tabLst>
                <a:tab pos="325438" algn="l"/>
                <a:tab pos="736600" algn="l"/>
              </a:tabLst>
            </a:pPr>
            <a:endParaRPr lang="en-US" dirty="0">
              <a:latin typeface="Monaco" pitchFamily="2" charset="77"/>
            </a:endParaRP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	// example of </a:t>
            </a:r>
            <a:r>
              <a:rPr lang="en-US" dirty="0" err="1">
                <a:solidFill>
                  <a:srgbClr val="4E9072"/>
                </a:solidFill>
                <a:latin typeface="Monaco" pitchFamily="2" charset="77"/>
              </a:rPr>
              <a:t>getCharAt</a:t>
            </a:r>
            <a:endParaRPr lang="en-US" dirty="0">
              <a:solidFill>
                <a:srgbClr val="4E9072"/>
              </a:solidFill>
              <a:latin typeface="Monaco" pitchFamily="2" charset="77"/>
            </a:endParaRP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	char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firstLetter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=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 err="1">
                <a:solidFill>
                  <a:srgbClr val="000000"/>
                </a:solidFill>
                <a:latin typeface="Monaco" pitchFamily="2" charset="77"/>
              </a:rPr>
              <a:t>.charAt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(0);</a:t>
            </a:r>
            <a:endParaRPr lang="en-US" dirty="0">
              <a:solidFill>
                <a:srgbClr val="7E504F"/>
              </a:solidFill>
              <a:latin typeface="Monaco" pitchFamily="2" charset="77"/>
            </a:endParaRP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	</a:t>
            </a:r>
            <a:r>
              <a:rPr lang="en-US" dirty="0" err="1">
                <a:latin typeface="Monaco" pitchFamily="2" charset="77"/>
              </a:rPr>
              <a:t>println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firstLetter</a:t>
            </a:r>
            <a:r>
              <a:rPr lang="en-US" dirty="0">
                <a:latin typeface="Monaco" pitchFamily="2" charset="77"/>
              </a:rPr>
              <a:t>); </a:t>
            </a: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// prints ‘H’</a:t>
            </a:r>
          </a:p>
          <a:p>
            <a:pPr>
              <a:tabLst>
                <a:tab pos="325438" algn="l"/>
                <a:tab pos="736600" algn="l"/>
              </a:tabLst>
            </a:pPr>
            <a:endParaRPr lang="en-US" dirty="0">
              <a:latin typeface="Monaco" pitchFamily="2" charset="77"/>
            </a:endParaRP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	// loop that prints letters one-by-one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	for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solidFill>
                  <a:srgbClr val="931A68"/>
                </a:solidFill>
                <a:latin typeface="Monaco" pitchFamily="2" charset="77"/>
              </a:rPr>
              <a:t>int</a:t>
            </a:r>
            <a:r>
              <a:rPr lang="en-US" dirty="0">
                <a:latin typeface="Monaco" pitchFamily="2" charset="77"/>
              </a:rPr>
              <a:t>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i</a:t>
            </a:r>
            <a:r>
              <a:rPr lang="en-US" dirty="0">
                <a:latin typeface="Monaco" pitchFamily="2" charset="77"/>
              </a:rPr>
              <a:t> = 0;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i</a:t>
            </a:r>
            <a:r>
              <a:rPr lang="en-US" dirty="0">
                <a:latin typeface="Monaco" pitchFamily="2" charset="77"/>
              </a:rPr>
              <a:t> &lt;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 err="1">
                <a:latin typeface="Monaco" pitchFamily="2" charset="77"/>
              </a:rPr>
              <a:t>.length</a:t>
            </a:r>
            <a:r>
              <a:rPr lang="en-US" dirty="0">
                <a:latin typeface="Monaco" pitchFamily="2" charset="77"/>
              </a:rPr>
              <a:t>();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i</a:t>
            </a:r>
            <a:r>
              <a:rPr lang="en-US" dirty="0">
                <a:latin typeface="Monaco" pitchFamily="2" charset="77"/>
              </a:rPr>
              <a:t>++) {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		char</a:t>
            </a:r>
            <a:r>
              <a:rPr lang="en-US" dirty="0">
                <a:latin typeface="Monaco" pitchFamily="2" charset="77"/>
              </a:rPr>
              <a:t>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ch</a:t>
            </a:r>
            <a:r>
              <a:rPr lang="en-US" dirty="0">
                <a:latin typeface="Monaco" pitchFamily="2" charset="77"/>
              </a:rPr>
              <a:t> =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 err="1">
                <a:latin typeface="Monaco" pitchFamily="2" charset="77"/>
              </a:rPr>
              <a:t>.charAt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i</a:t>
            </a:r>
            <a:r>
              <a:rPr lang="en-US" dirty="0">
                <a:latin typeface="Monaco" pitchFamily="2" charset="77"/>
              </a:rPr>
              <a:t>);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		</a:t>
            </a:r>
            <a:r>
              <a:rPr lang="en-US" dirty="0" err="1">
                <a:latin typeface="Monaco" pitchFamily="2" charset="77"/>
              </a:rPr>
              <a:t>println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ch</a:t>
            </a:r>
            <a:r>
              <a:rPr lang="en-US" dirty="0">
                <a:latin typeface="Monaco" pitchFamily="2" charset="77"/>
              </a:rPr>
              <a:t>);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	}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}</a:t>
            </a:r>
            <a:endParaRPr lang="en-US" dirty="0">
              <a:effectLst/>
              <a:latin typeface="Monaco" pitchFamily="2" charset="77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xmlns="" id="{B1E640B4-4385-A444-B40A-1BBCDA11FA47}"/>
              </a:ext>
            </a:extLst>
          </p:cNvPr>
          <p:cNvSpPr/>
          <p:nvPr/>
        </p:nvSpPr>
        <p:spPr>
          <a:xfrm>
            <a:off x="189781" y="966159"/>
            <a:ext cx="6866627" cy="4779034"/>
          </a:xfrm>
          <a:prstGeom prst="roundRect">
            <a:avLst>
              <a:gd name="adj" fmla="val 2921"/>
            </a:avLst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xmlns="" id="{8CF9BBF2-D2F9-1F40-956F-82763207FFE1}"/>
              </a:ext>
            </a:extLst>
          </p:cNvPr>
          <p:cNvSpPr/>
          <p:nvPr/>
        </p:nvSpPr>
        <p:spPr>
          <a:xfrm>
            <a:off x="7280694" y="1414731"/>
            <a:ext cx="2671314" cy="4275827"/>
          </a:xfrm>
          <a:prstGeom prst="roundRect">
            <a:avLst>
              <a:gd name="adj" fmla="val 2921"/>
            </a:avLst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8C309B2E-0AE4-CE44-A74D-EF44ABC8B556}"/>
              </a:ext>
            </a:extLst>
          </p:cNvPr>
          <p:cNvSpPr txBox="1"/>
          <p:nvPr/>
        </p:nvSpPr>
        <p:spPr>
          <a:xfrm>
            <a:off x="7901797" y="931653"/>
            <a:ext cx="1316386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Console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xmlns="" id="{F0BABE32-4C92-8D48-83E4-046BB0928CF3}"/>
              </a:ext>
            </a:extLst>
          </p:cNvPr>
          <p:cNvSpPr/>
          <p:nvPr/>
        </p:nvSpPr>
        <p:spPr>
          <a:xfrm>
            <a:off x="1255776" y="4517480"/>
            <a:ext cx="3925824" cy="465827"/>
          </a:xfrm>
          <a:prstGeom prst="roundRect">
            <a:avLst/>
          </a:pr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17662C6D-4844-1B46-928A-28298534DB91}"/>
              </a:ext>
            </a:extLst>
          </p:cNvPr>
          <p:cNvSpPr txBox="1"/>
          <p:nvPr/>
        </p:nvSpPr>
        <p:spPr>
          <a:xfrm>
            <a:off x="4392179" y="5821853"/>
            <a:ext cx="1290738" cy="4408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length</a:t>
            </a:r>
          </a:p>
        </p:txBody>
      </p:sp>
      <p:sp>
        <p:nvSpPr>
          <p:cNvPr id="23" name="Text Box 38">
            <a:extLst>
              <a:ext uri="{FF2B5EF4-FFF2-40B4-BE49-F238E27FC236}">
                <a16:creationId xmlns:a16="http://schemas.microsoft.com/office/drawing/2014/main" xmlns="" id="{E6312F2A-3EEC-184F-98D4-8011AC00A6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91393" y="6352710"/>
            <a:ext cx="990600" cy="52937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b="1" dirty="0">
                <a:latin typeface="Courier New" pitchFamily="1" charset="0"/>
              </a:rPr>
              <a:t>6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09058D34-8765-2D40-ABCC-4E3893C9DD4A}"/>
              </a:ext>
            </a:extLst>
          </p:cNvPr>
          <p:cNvSpPr txBox="1"/>
          <p:nvPr/>
        </p:nvSpPr>
        <p:spPr>
          <a:xfrm>
            <a:off x="260126" y="5821853"/>
            <a:ext cx="1475084" cy="4408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example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9980A9E2-FB7C-B94C-8138-04EED8855FA5}"/>
              </a:ext>
            </a:extLst>
          </p:cNvPr>
          <p:cNvSpPr txBox="1"/>
          <p:nvPr/>
        </p:nvSpPr>
        <p:spPr>
          <a:xfrm>
            <a:off x="7418717" y="1570008"/>
            <a:ext cx="369012" cy="442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0AFA8714-43C7-C44C-B64D-E888E5C7F709}"/>
              </a:ext>
            </a:extLst>
          </p:cNvPr>
          <p:cNvSpPr txBox="1"/>
          <p:nvPr/>
        </p:nvSpPr>
        <p:spPr>
          <a:xfrm>
            <a:off x="5856944" y="5834045"/>
            <a:ext cx="1129072" cy="440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first</a:t>
            </a:r>
          </a:p>
        </p:txBody>
      </p:sp>
      <p:sp>
        <p:nvSpPr>
          <p:cNvPr id="26" name="Text Box 38">
            <a:extLst>
              <a:ext uri="{FF2B5EF4-FFF2-40B4-BE49-F238E27FC236}">
                <a16:creationId xmlns:a16="http://schemas.microsoft.com/office/drawing/2014/main" xmlns="" id="{32F19FE5-09B4-734E-AB2D-021A277054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09854" y="6349835"/>
            <a:ext cx="990600" cy="52937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b="1" dirty="0">
                <a:solidFill>
                  <a:srgbClr val="0432FF"/>
                </a:solidFill>
                <a:latin typeface="Courier New" pitchFamily="1" charset="0"/>
              </a:rPr>
              <a:t>‘H’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9C8FD9A6-6629-654D-8FAD-BC9D1006B774}"/>
              </a:ext>
            </a:extLst>
          </p:cNvPr>
          <p:cNvSpPr txBox="1"/>
          <p:nvPr/>
        </p:nvSpPr>
        <p:spPr>
          <a:xfrm>
            <a:off x="7433093" y="1998454"/>
            <a:ext cx="369012" cy="442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H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A1ABB8DE-7AC7-F54D-A4C3-89D8D55C0EB6}"/>
              </a:ext>
            </a:extLst>
          </p:cNvPr>
          <p:cNvSpPr txBox="1"/>
          <p:nvPr/>
        </p:nvSpPr>
        <p:spPr>
          <a:xfrm>
            <a:off x="7462427" y="5846237"/>
            <a:ext cx="3431980" cy="440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9" name="Text Box 38">
            <a:extLst>
              <a:ext uri="{FF2B5EF4-FFF2-40B4-BE49-F238E27FC236}">
                <a16:creationId xmlns:a16="http://schemas.microsoft.com/office/drawing/2014/main" xmlns="" id="{C0B5861E-7017-3F4A-9430-AB017867FE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59534" y="6368123"/>
            <a:ext cx="990600" cy="52937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b="1" dirty="0">
                <a:latin typeface="Courier New" pitchFamily="1" charset="0"/>
              </a:rPr>
              <a:t>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E4148A49-B8D2-104C-AB30-B4051DD42DEF}"/>
              </a:ext>
            </a:extLst>
          </p:cNvPr>
          <p:cNvSpPr txBox="1"/>
          <p:nvPr/>
        </p:nvSpPr>
        <p:spPr>
          <a:xfrm>
            <a:off x="8395115" y="5827949"/>
            <a:ext cx="3431980" cy="440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ch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1" name="Text Box 38">
            <a:extLst>
              <a:ext uri="{FF2B5EF4-FFF2-40B4-BE49-F238E27FC236}">
                <a16:creationId xmlns:a16="http://schemas.microsoft.com/office/drawing/2014/main" xmlns="" id="{3CAC6BE3-2C66-3542-88D8-19D94D1409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97022" y="6362027"/>
            <a:ext cx="990600" cy="52937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b="1" dirty="0">
                <a:solidFill>
                  <a:srgbClr val="0432FF"/>
                </a:solidFill>
                <a:latin typeface="Courier New" pitchFamily="1" charset="0"/>
              </a:rPr>
              <a:t>‘</a:t>
            </a:r>
            <a:r>
              <a:rPr lang="en-US" sz="3200" b="1" dirty="0" err="1">
                <a:solidFill>
                  <a:srgbClr val="0432FF"/>
                </a:solidFill>
                <a:latin typeface="Courier New" pitchFamily="1" charset="0"/>
              </a:rPr>
              <a:t>i</a:t>
            </a:r>
            <a:r>
              <a:rPr lang="en-US" sz="3200" b="1" dirty="0">
                <a:solidFill>
                  <a:srgbClr val="0432FF"/>
                </a:solidFill>
                <a:latin typeface="Courier New" pitchFamily="1" charset="0"/>
              </a:rPr>
              <a:t>’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B2BD6FB9-A181-DA47-82F0-88881043875B}"/>
              </a:ext>
            </a:extLst>
          </p:cNvPr>
          <p:cNvSpPr txBox="1"/>
          <p:nvPr/>
        </p:nvSpPr>
        <p:spPr>
          <a:xfrm>
            <a:off x="7426997" y="2406886"/>
            <a:ext cx="369012" cy="442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H</a:t>
            </a:r>
          </a:p>
        </p:txBody>
      </p:sp>
    </p:spTree>
    <p:extLst>
      <p:ext uri="{BB962C8B-B14F-4D97-AF65-F5344CB8AC3E}">
        <p14:creationId xmlns:p14="http://schemas.microsoft.com/office/powerpoint/2010/main" val="13594508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254EB02B-808C-0945-B356-114F5EFDB3BE}"/>
              </a:ext>
            </a:extLst>
          </p:cNvPr>
          <p:cNvGrpSpPr/>
          <p:nvPr/>
        </p:nvGrpSpPr>
        <p:grpSpPr>
          <a:xfrm>
            <a:off x="327805" y="6278503"/>
            <a:ext cx="3886200" cy="1136650"/>
            <a:chOff x="2743200" y="5881687"/>
            <a:chExt cx="3886200" cy="1136650"/>
          </a:xfrm>
        </p:grpSpPr>
        <p:sp>
          <p:nvSpPr>
            <p:cNvPr id="12291" name="Rectangle 3"/>
            <p:cNvSpPr>
              <a:spLocks noChangeArrowheads="1"/>
            </p:cNvSpPr>
            <p:nvPr/>
          </p:nvSpPr>
          <p:spPr bwMode="auto">
            <a:xfrm>
              <a:off x="27432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H</a:t>
              </a:r>
            </a:p>
          </p:txBody>
        </p:sp>
        <p:sp>
          <p:nvSpPr>
            <p:cNvPr id="12292" name="Rectangle 4"/>
            <p:cNvSpPr>
              <a:spLocks noChangeArrowheads="1"/>
            </p:cNvSpPr>
            <p:nvPr/>
          </p:nvSpPr>
          <p:spPr bwMode="auto">
            <a:xfrm>
              <a:off x="33909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i</a:t>
              </a:r>
            </a:p>
          </p:txBody>
        </p:sp>
        <p:sp>
          <p:nvSpPr>
            <p:cNvPr id="12293" name="Rectangle 5"/>
            <p:cNvSpPr>
              <a:spLocks noChangeArrowheads="1"/>
            </p:cNvSpPr>
            <p:nvPr/>
          </p:nvSpPr>
          <p:spPr bwMode="auto">
            <a:xfrm>
              <a:off x="40386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 </a:t>
              </a:r>
            </a:p>
          </p:txBody>
        </p:sp>
        <p:sp>
          <p:nvSpPr>
            <p:cNvPr id="12294" name="Rectangle 6"/>
            <p:cNvSpPr>
              <a:spLocks noChangeArrowheads="1"/>
            </p:cNvSpPr>
            <p:nvPr/>
          </p:nvSpPr>
          <p:spPr bwMode="auto">
            <a:xfrm>
              <a:off x="46863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 dirty="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m</a:t>
              </a:r>
            </a:p>
          </p:txBody>
        </p:sp>
        <p:sp>
          <p:nvSpPr>
            <p:cNvPr id="12295" name="Rectangle 7"/>
            <p:cNvSpPr>
              <a:spLocks noChangeArrowheads="1"/>
            </p:cNvSpPr>
            <p:nvPr/>
          </p:nvSpPr>
          <p:spPr bwMode="auto">
            <a:xfrm>
              <a:off x="53340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o</a:t>
              </a:r>
            </a:p>
          </p:txBody>
        </p:sp>
        <p:sp>
          <p:nvSpPr>
            <p:cNvPr id="12296" name="Rectangle 8"/>
            <p:cNvSpPr>
              <a:spLocks noChangeArrowheads="1"/>
            </p:cNvSpPr>
            <p:nvPr/>
          </p:nvSpPr>
          <p:spPr bwMode="auto">
            <a:xfrm>
              <a:off x="59817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m</a:t>
              </a:r>
            </a:p>
          </p:txBody>
        </p:sp>
        <p:sp>
          <p:nvSpPr>
            <p:cNvPr id="12297" name="Text Box 9"/>
            <p:cNvSpPr txBox="1">
              <a:spLocks noChangeArrowheads="1"/>
            </p:cNvSpPr>
            <p:nvPr/>
          </p:nvSpPr>
          <p:spPr bwMode="auto">
            <a:xfrm>
              <a:off x="27432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0</a:t>
              </a:r>
            </a:p>
          </p:txBody>
        </p:sp>
        <p:sp>
          <p:nvSpPr>
            <p:cNvPr id="12298" name="Text Box 10"/>
            <p:cNvSpPr txBox="1">
              <a:spLocks noChangeArrowheads="1"/>
            </p:cNvSpPr>
            <p:nvPr/>
          </p:nvSpPr>
          <p:spPr bwMode="auto">
            <a:xfrm>
              <a:off x="33909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1</a:t>
              </a:r>
            </a:p>
          </p:txBody>
        </p:sp>
        <p:sp>
          <p:nvSpPr>
            <p:cNvPr id="12299" name="Text Box 11"/>
            <p:cNvSpPr txBox="1">
              <a:spLocks noChangeArrowheads="1"/>
            </p:cNvSpPr>
            <p:nvPr/>
          </p:nvSpPr>
          <p:spPr bwMode="auto">
            <a:xfrm>
              <a:off x="40386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2</a:t>
              </a:r>
            </a:p>
          </p:txBody>
        </p:sp>
        <p:sp>
          <p:nvSpPr>
            <p:cNvPr id="12300" name="Text Box 12"/>
            <p:cNvSpPr txBox="1">
              <a:spLocks noChangeArrowheads="1"/>
            </p:cNvSpPr>
            <p:nvPr/>
          </p:nvSpPr>
          <p:spPr bwMode="auto">
            <a:xfrm>
              <a:off x="46863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3</a:t>
              </a:r>
            </a:p>
          </p:txBody>
        </p:sp>
        <p:sp>
          <p:nvSpPr>
            <p:cNvPr id="12301" name="Text Box 13"/>
            <p:cNvSpPr txBox="1">
              <a:spLocks noChangeArrowheads="1"/>
            </p:cNvSpPr>
            <p:nvPr/>
          </p:nvSpPr>
          <p:spPr bwMode="auto">
            <a:xfrm>
              <a:off x="53340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4</a:t>
              </a:r>
            </a:p>
          </p:txBody>
        </p:sp>
        <p:sp>
          <p:nvSpPr>
            <p:cNvPr id="12302" name="Text Box 14"/>
            <p:cNvSpPr txBox="1">
              <a:spLocks noChangeArrowheads="1"/>
            </p:cNvSpPr>
            <p:nvPr/>
          </p:nvSpPr>
          <p:spPr bwMode="auto">
            <a:xfrm>
              <a:off x="59817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5</a:t>
              </a:r>
            </a:p>
          </p:txBody>
        </p:sp>
      </p:grpSp>
      <p:sp>
        <p:nvSpPr>
          <p:cNvPr id="18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String Methods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FADD77B4-EE04-C34A-8D96-61A51F545D7D}"/>
              </a:ext>
            </a:extLst>
          </p:cNvPr>
          <p:cNvSpPr/>
          <p:nvPr/>
        </p:nvSpPr>
        <p:spPr>
          <a:xfrm>
            <a:off x="519622" y="1250478"/>
            <a:ext cx="7865253" cy="44721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325438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</a:t>
            </a: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void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run() {</a:t>
            </a:r>
            <a:endParaRPr lang="en-US" dirty="0">
              <a:solidFill>
                <a:srgbClr val="931A68"/>
              </a:solidFill>
              <a:latin typeface="Monaco" pitchFamily="2" charset="77"/>
            </a:endParaRPr>
          </a:p>
          <a:p>
            <a:pPr>
              <a:tabLst>
                <a:tab pos="325438" algn="l"/>
              </a:tabLst>
            </a:pPr>
            <a:r>
              <a:rPr lang="en-US" dirty="0">
                <a:latin typeface="Monaco" pitchFamily="2" charset="77"/>
              </a:rPr>
              <a:t> 	String </a:t>
            </a:r>
            <a:r>
              <a:rPr lang="en-US" dirty="0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>
                <a:latin typeface="Monaco" pitchFamily="2" charset="77"/>
              </a:rPr>
              <a:t> = </a:t>
            </a:r>
            <a:r>
              <a:rPr lang="en-US" dirty="0">
                <a:solidFill>
                  <a:srgbClr val="3933FF"/>
                </a:solidFill>
                <a:latin typeface="Monaco" pitchFamily="2" charset="77"/>
              </a:rPr>
              <a:t>"Hi mom"</a:t>
            </a:r>
            <a:r>
              <a:rPr lang="en-US" dirty="0">
                <a:latin typeface="Monaco" pitchFamily="2" charset="77"/>
              </a:rPr>
              <a:t>;</a:t>
            </a:r>
          </a:p>
          <a:p>
            <a:pPr>
              <a:tabLst>
                <a:tab pos="325438" algn="l"/>
              </a:tabLst>
            </a:pPr>
            <a:endParaRPr lang="en-US" dirty="0">
              <a:latin typeface="Monaco" pitchFamily="2" charset="77"/>
            </a:endParaRPr>
          </a:p>
          <a:p>
            <a:pPr>
              <a:tabLst>
                <a:tab pos="325438" algn="l"/>
              </a:tabLst>
            </a:pP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	// example of length method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	</a:t>
            </a:r>
            <a:r>
              <a:rPr lang="en-US" dirty="0" err="1">
                <a:solidFill>
                  <a:srgbClr val="931A68"/>
                </a:solidFill>
                <a:latin typeface="Monaco" pitchFamily="2" charset="77"/>
              </a:rPr>
              <a:t>int</a:t>
            </a:r>
            <a:r>
              <a:rPr lang="en-US" dirty="0">
                <a:latin typeface="Monaco" pitchFamily="2" charset="77"/>
              </a:rPr>
              <a:t> </a:t>
            </a:r>
            <a:r>
              <a:rPr lang="en-US" dirty="0">
                <a:solidFill>
                  <a:srgbClr val="7E504F"/>
                </a:solidFill>
                <a:latin typeface="Monaco" pitchFamily="2" charset="77"/>
              </a:rPr>
              <a:t>length</a:t>
            </a:r>
            <a:r>
              <a:rPr lang="en-US" dirty="0">
                <a:latin typeface="Monaco" pitchFamily="2" charset="77"/>
              </a:rPr>
              <a:t> =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 err="1">
                <a:latin typeface="Monaco" pitchFamily="2" charset="77"/>
              </a:rPr>
              <a:t>.length</a:t>
            </a:r>
            <a:r>
              <a:rPr lang="en-US" dirty="0">
                <a:latin typeface="Monaco" pitchFamily="2" charset="77"/>
              </a:rPr>
              <a:t>();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	</a:t>
            </a:r>
            <a:r>
              <a:rPr lang="en-US" dirty="0" err="1">
                <a:latin typeface="Monaco" pitchFamily="2" charset="77"/>
              </a:rPr>
              <a:t>println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>
                <a:solidFill>
                  <a:srgbClr val="7E504F"/>
                </a:solidFill>
                <a:latin typeface="Monaco" pitchFamily="2" charset="77"/>
              </a:rPr>
              <a:t>length</a:t>
            </a:r>
            <a:r>
              <a:rPr lang="en-US" dirty="0">
                <a:latin typeface="Monaco" pitchFamily="2" charset="77"/>
              </a:rPr>
              <a:t>); </a:t>
            </a: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// prints 6</a:t>
            </a:r>
          </a:p>
          <a:p>
            <a:pPr>
              <a:tabLst>
                <a:tab pos="325438" algn="l"/>
                <a:tab pos="736600" algn="l"/>
              </a:tabLst>
            </a:pPr>
            <a:endParaRPr lang="en-US" dirty="0">
              <a:latin typeface="Monaco" pitchFamily="2" charset="77"/>
            </a:endParaRP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	// example of </a:t>
            </a:r>
            <a:r>
              <a:rPr lang="en-US" dirty="0" err="1">
                <a:solidFill>
                  <a:srgbClr val="4E9072"/>
                </a:solidFill>
                <a:latin typeface="Monaco" pitchFamily="2" charset="77"/>
              </a:rPr>
              <a:t>getCharAt</a:t>
            </a:r>
            <a:endParaRPr lang="en-US" dirty="0">
              <a:solidFill>
                <a:srgbClr val="4E9072"/>
              </a:solidFill>
              <a:latin typeface="Monaco" pitchFamily="2" charset="77"/>
            </a:endParaRP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	char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firstLetter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=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 err="1">
                <a:solidFill>
                  <a:srgbClr val="000000"/>
                </a:solidFill>
                <a:latin typeface="Monaco" pitchFamily="2" charset="77"/>
              </a:rPr>
              <a:t>.charAt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(0);</a:t>
            </a:r>
            <a:endParaRPr lang="en-US" dirty="0">
              <a:solidFill>
                <a:srgbClr val="7E504F"/>
              </a:solidFill>
              <a:latin typeface="Monaco" pitchFamily="2" charset="77"/>
            </a:endParaRP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	</a:t>
            </a:r>
            <a:r>
              <a:rPr lang="en-US" dirty="0" err="1">
                <a:latin typeface="Monaco" pitchFamily="2" charset="77"/>
              </a:rPr>
              <a:t>println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firstLetter</a:t>
            </a:r>
            <a:r>
              <a:rPr lang="en-US" dirty="0">
                <a:latin typeface="Monaco" pitchFamily="2" charset="77"/>
              </a:rPr>
              <a:t>); </a:t>
            </a: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// prints ‘H’</a:t>
            </a:r>
          </a:p>
          <a:p>
            <a:pPr>
              <a:tabLst>
                <a:tab pos="325438" algn="l"/>
                <a:tab pos="736600" algn="l"/>
              </a:tabLst>
            </a:pPr>
            <a:endParaRPr lang="en-US" dirty="0">
              <a:latin typeface="Monaco" pitchFamily="2" charset="77"/>
            </a:endParaRP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	// loop that prints letters one-by-one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	for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solidFill>
                  <a:srgbClr val="931A68"/>
                </a:solidFill>
                <a:latin typeface="Monaco" pitchFamily="2" charset="77"/>
              </a:rPr>
              <a:t>int</a:t>
            </a:r>
            <a:r>
              <a:rPr lang="en-US" dirty="0">
                <a:latin typeface="Monaco" pitchFamily="2" charset="77"/>
              </a:rPr>
              <a:t>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i</a:t>
            </a:r>
            <a:r>
              <a:rPr lang="en-US" dirty="0">
                <a:latin typeface="Monaco" pitchFamily="2" charset="77"/>
              </a:rPr>
              <a:t> = 0;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i</a:t>
            </a:r>
            <a:r>
              <a:rPr lang="en-US" dirty="0">
                <a:latin typeface="Monaco" pitchFamily="2" charset="77"/>
              </a:rPr>
              <a:t> &lt;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 err="1">
                <a:latin typeface="Monaco" pitchFamily="2" charset="77"/>
              </a:rPr>
              <a:t>.length</a:t>
            </a:r>
            <a:r>
              <a:rPr lang="en-US" dirty="0">
                <a:latin typeface="Monaco" pitchFamily="2" charset="77"/>
              </a:rPr>
              <a:t>();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i</a:t>
            </a:r>
            <a:r>
              <a:rPr lang="en-US" dirty="0">
                <a:latin typeface="Monaco" pitchFamily="2" charset="77"/>
              </a:rPr>
              <a:t>++) {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		char</a:t>
            </a:r>
            <a:r>
              <a:rPr lang="en-US" dirty="0">
                <a:latin typeface="Monaco" pitchFamily="2" charset="77"/>
              </a:rPr>
              <a:t>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ch</a:t>
            </a:r>
            <a:r>
              <a:rPr lang="en-US" dirty="0">
                <a:latin typeface="Monaco" pitchFamily="2" charset="77"/>
              </a:rPr>
              <a:t> =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 err="1">
                <a:latin typeface="Monaco" pitchFamily="2" charset="77"/>
              </a:rPr>
              <a:t>.charAt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i</a:t>
            </a:r>
            <a:r>
              <a:rPr lang="en-US" dirty="0">
                <a:latin typeface="Monaco" pitchFamily="2" charset="77"/>
              </a:rPr>
              <a:t>);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		</a:t>
            </a:r>
            <a:r>
              <a:rPr lang="en-US" dirty="0" err="1">
                <a:latin typeface="Monaco" pitchFamily="2" charset="77"/>
              </a:rPr>
              <a:t>println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ch</a:t>
            </a:r>
            <a:r>
              <a:rPr lang="en-US" dirty="0">
                <a:latin typeface="Monaco" pitchFamily="2" charset="77"/>
              </a:rPr>
              <a:t>);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	}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}</a:t>
            </a:r>
            <a:endParaRPr lang="en-US" dirty="0">
              <a:effectLst/>
              <a:latin typeface="Monaco" pitchFamily="2" charset="77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xmlns="" id="{B1E640B4-4385-A444-B40A-1BBCDA11FA47}"/>
              </a:ext>
            </a:extLst>
          </p:cNvPr>
          <p:cNvSpPr/>
          <p:nvPr/>
        </p:nvSpPr>
        <p:spPr>
          <a:xfrm>
            <a:off x="189781" y="966159"/>
            <a:ext cx="6866627" cy="4779034"/>
          </a:xfrm>
          <a:prstGeom prst="roundRect">
            <a:avLst>
              <a:gd name="adj" fmla="val 2921"/>
            </a:avLst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xmlns="" id="{8CF9BBF2-D2F9-1F40-956F-82763207FFE1}"/>
              </a:ext>
            </a:extLst>
          </p:cNvPr>
          <p:cNvSpPr/>
          <p:nvPr/>
        </p:nvSpPr>
        <p:spPr>
          <a:xfrm>
            <a:off x="7280694" y="1414731"/>
            <a:ext cx="2671314" cy="4275827"/>
          </a:xfrm>
          <a:prstGeom prst="roundRect">
            <a:avLst>
              <a:gd name="adj" fmla="val 2921"/>
            </a:avLst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8C309B2E-0AE4-CE44-A74D-EF44ABC8B556}"/>
              </a:ext>
            </a:extLst>
          </p:cNvPr>
          <p:cNvSpPr txBox="1"/>
          <p:nvPr/>
        </p:nvSpPr>
        <p:spPr>
          <a:xfrm>
            <a:off x="7901797" y="931653"/>
            <a:ext cx="1316386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Console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xmlns="" id="{F0BABE32-4C92-8D48-83E4-046BB0928CF3}"/>
              </a:ext>
            </a:extLst>
          </p:cNvPr>
          <p:cNvSpPr/>
          <p:nvPr/>
        </p:nvSpPr>
        <p:spPr>
          <a:xfrm>
            <a:off x="1255776" y="4761320"/>
            <a:ext cx="1853184" cy="465827"/>
          </a:xfrm>
          <a:prstGeom prst="roundRect">
            <a:avLst/>
          </a:pr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17662C6D-4844-1B46-928A-28298534DB91}"/>
              </a:ext>
            </a:extLst>
          </p:cNvPr>
          <p:cNvSpPr txBox="1"/>
          <p:nvPr/>
        </p:nvSpPr>
        <p:spPr>
          <a:xfrm>
            <a:off x="4392179" y="5821853"/>
            <a:ext cx="1290738" cy="4408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length</a:t>
            </a:r>
          </a:p>
        </p:txBody>
      </p:sp>
      <p:sp>
        <p:nvSpPr>
          <p:cNvPr id="23" name="Text Box 38">
            <a:extLst>
              <a:ext uri="{FF2B5EF4-FFF2-40B4-BE49-F238E27FC236}">
                <a16:creationId xmlns:a16="http://schemas.microsoft.com/office/drawing/2014/main" xmlns="" id="{E6312F2A-3EEC-184F-98D4-8011AC00A6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91393" y="6352710"/>
            <a:ext cx="990600" cy="52937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b="1" dirty="0">
                <a:latin typeface="Courier New" pitchFamily="1" charset="0"/>
              </a:rPr>
              <a:t>6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09058D34-8765-2D40-ABCC-4E3893C9DD4A}"/>
              </a:ext>
            </a:extLst>
          </p:cNvPr>
          <p:cNvSpPr txBox="1"/>
          <p:nvPr/>
        </p:nvSpPr>
        <p:spPr>
          <a:xfrm>
            <a:off x="260126" y="5821853"/>
            <a:ext cx="1475084" cy="4408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example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9980A9E2-FB7C-B94C-8138-04EED8855FA5}"/>
              </a:ext>
            </a:extLst>
          </p:cNvPr>
          <p:cNvSpPr txBox="1"/>
          <p:nvPr/>
        </p:nvSpPr>
        <p:spPr>
          <a:xfrm>
            <a:off x="7418717" y="1570008"/>
            <a:ext cx="369012" cy="442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0AFA8714-43C7-C44C-B64D-E888E5C7F709}"/>
              </a:ext>
            </a:extLst>
          </p:cNvPr>
          <p:cNvSpPr txBox="1"/>
          <p:nvPr/>
        </p:nvSpPr>
        <p:spPr>
          <a:xfrm>
            <a:off x="5856944" y="5834045"/>
            <a:ext cx="1129072" cy="440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first</a:t>
            </a:r>
          </a:p>
        </p:txBody>
      </p:sp>
      <p:sp>
        <p:nvSpPr>
          <p:cNvPr id="26" name="Text Box 38">
            <a:extLst>
              <a:ext uri="{FF2B5EF4-FFF2-40B4-BE49-F238E27FC236}">
                <a16:creationId xmlns:a16="http://schemas.microsoft.com/office/drawing/2014/main" xmlns="" id="{32F19FE5-09B4-734E-AB2D-021A277054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09854" y="6349835"/>
            <a:ext cx="990600" cy="52937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b="1" dirty="0">
                <a:solidFill>
                  <a:srgbClr val="0432FF"/>
                </a:solidFill>
                <a:latin typeface="Courier New" pitchFamily="1" charset="0"/>
              </a:rPr>
              <a:t>‘H’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9C8FD9A6-6629-654D-8FAD-BC9D1006B774}"/>
              </a:ext>
            </a:extLst>
          </p:cNvPr>
          <p:cNvSpPr txBox="1"/>
          <p:nvPr/>
        </p:nvSpPr>
        <p:spPr>
          <a:xfrm>
            <a:off x="7433093" y="1998454"/>
            <a:ext cx="369012" cy="442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H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A1ABB8DE-7AC7-F54D-A4C3-89D8D55C0EB6}"/>
              </a:ext>
            </a:extLst>
          </p:cNvPr>
          <p:cNvSpPr txBox="1"/>
          <p:nvPr/>
        </p:nvSpPr>
        <p:spPr>
          <a:xfrm>
            <a:off x="7462427" y="5846237"/>
            <a:ext cx="3431980" cy="440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9" name="Text Box 38">
            <a:extLst>
              <a:ext uri="{FF2B5EF4-FFF2-40B4-BE49-F238E27FC236}">
                <a16:creationId xmlns:a16="http://schemas.microsoft.com/office/drawing/2014/main" xmlns="" id="{C0B5861E-7017-3F4A-9430-AB017867FE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59534" y="6368123"/>
            <a:ext cx="990600" cy="52937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b="1" dirty="0">
                <a:latin typeface="Courier New" pitchFamily="1" charset="0"/>
              </a:rPr>
              <a:t>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E4148A49-B8D2-104C-AB30-B4051DD42DEF}"/>
              </a:ext>
            </a:extLst>
          </p:cNvPr>
          <p:cNvSpPr txBox="1"/>
          <p:nvPr/>
        </p:nvSpPr>
        <p:spPr>
          <a:xfrm>
            <a:off x="8395115" y="5827949"/>
            <a:ext cx="3431980" cy="440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ch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1" name="Text Box 38">
            <a:extLst>
              <a:ext uri="{FF2B5EF4-FFF2-40B4-BE49-F238E27FC236}">
                <a16:creationId xmlns:a16="http://schemas.microsoft.com/office/drawing/2014/main" xmlns="" id="{3CAC6BE3-2C66-3542-88D8-19D94D1409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97022" y="6362027"/>
            <a:ext cx="990600" cy="52937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b="1" dirty="0">
                <a:solidFill>
                  <a:srgbClr val="0432FF"/>
                </a:solidFill>
                <a:latin typeface="Courier New" pitchFamily="1" charset="0"/>
              </a:rPr>
              <a:t>‘</a:t>
            </a:r>
            <a:r>
              <a:rPr lang="en-US" sz="3200" b="1" dirty="0" err="1">
                <a:solidFill>
                  <a:srgbClr val="0432FF"/>
                </a:solidFill>
                <a:latin typeface="Courier New" pitchFamily="1" charset="0"/>
              </a:rPr>
              <a:t>i</a:t>
            </a:r>
            <a:r>
              <a:rPr lang="en-US" sz="3200" b="1" dirty="0">
                <a:solidFill>
                  <a:srgbClr val="0432FF"/>
                </a:solidFill>
                <a:latin typeface="Courier New" pitchFamily="1" charset="0"/>
              </a:rPr>
              <a:t>’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B2BD6FB9-A181-DA47-82F0-88881043875B}"/>
              </a:ext>
            </a:extLst>
          </p:cNvPr>
          <p:cNvSpPr txBox="1"/>
          <p:nvPr/>
        </p:nvSpPr>
        <p:spPr>
          <a:xfrm>
            <a:off x="7426997" y="2406886"/>
            <a:ext cx="369012" cy="442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H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546F3D25-5BAD-AC40-BABB-3AF6D3E890CE}"/>
              </a:ext>
            </a:extLst>
          </p:cNvPr>
          <p:cNvSpPr txBox="1"/>
          <p:nvPr/>
        </p:nvSpPr>
        <p:spPr>
          <a:xfrm>
            <a:off x="7433093" y="2790934"/>
            <a:ext cx="369012" cy="442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</a:p>
        </p:txBody>
      </p:sp>
    </p:spTree>
    <p:extLst>
      <p:ext uri="{BB962C8B-B14F-4D97-AF65-F5344CB8AC3E}">
        <p14:creationId xmlns:p14="http://schemas.microsoft.com/office/powerpoint/2010/main" val="157301090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 txBox="1">
            <a:spLocks/>
          </p:cNvSpPr>
          <p:nvPr/>
        </p:nvSpPr>
        <p:spPr>
          <a:xfrm>
            <a:off x="529" y="-4836"/>
            <a:ext cx="10079567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 dirty="0">
                <a:latin typeface="Calibri"/>
                <a:cs typeface="Calibri"/>
              </a:rPr>
              <a:t>Text </a:t>
            </a:r>
            <a:r>
              <a:rPr lang="en-US" sz="5071" dirty="0" smtClean="0">
                <a:latin typeface="Calibri"/>
                <a:cs typeface="Calibri"/>
              </a:rPr>
              <a:t>Applications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4FC431B5-5E74-BF40-A9AE-22D3D5F5C6F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99309" y="1856509"/>
            <a:ext cx="1662546" cy="1662546"/>
          </a:xfrm>
          <a:prstGeom prst="rect">
            <a:avLst/>
          </a:prstGeom>
        </p:spPr>
      </p:pic>
      <p:pic>
        <p:nvPicPr>
          <p:cNvPr id="1026" name="Picture 2" descr="mage result for decryption symbo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2182" y="1856509"/>
            <a:ext cx="1537855" cy="1537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age result for DN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580" y="4563955"/>
            <a:ext cx="3478550" cy="2087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mage result for microsoft word log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950470" y="4439264"/>
            <a:ext cx="1597785" cy="1569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425148" y="993913"/>
            <a:ext cx="184731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890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254EB02B-808C-0945-B356-114F5EFDB3BE}"/>
              </a:ext>
            </a:extLst>
          </p:cNvPr>
          <p:cNvGrpSpPr/>
          <p:nvPr/>
        </p:nvGrpSpPr>
        <p:grpSpPr>
          <a:xfrm>
            <a:off x="327805" y="6278503"/>
            <a:ext cx="3886200" cy="1136650"/>
            <a:chOff x="2743200" y="5881687"/>
            <a:chExt cx="3886200" cy="1136650"/>
          </a:xfrm>
        </p:grpSpPr>
        <p:sp>
          <p:nvSpPr>
            <p:cNvPr id="12291" name="Rectangle 3"/>
            <p:cNvSpPr>
              <a:spLocks noChangeArrowheads="1"/>
            </p:cNvSpPr>
            <p:nvPr/>
          </p:nvSpPr>
          <p:spPr bwMode="auto">
            <a:xfrm>
              <a:off x="27432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H</a:t>
              </a:r>
            </a:p>
          </p:txBody>
        </p:sp>
        <p:sp>
          <p:nvSpPr>
            <p:cNvPr id="12292" name="Rectangle 4"/>
            <p:cNvSpPr>
              <a:spLocks noChangeArrowheads="1"/>
            </p:cNvSpPr>
            <p:nvPr/>
          </p:nvSpPr>
          <p:spPr bwMode="auto">
            <a:xfrm>
              <a:off x="33909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i</a:t>
              </a:r>
            </a:p>
          </p:txBody>
        </p:sp>
        <p:sp>
          <p:nvSpPr>
            <p:cNvPr id="12293" name="Rectangle 5"/>
            <p:cNvSpPr>
              <a:spLocks noChangeArrowheads="1"/>
            </p:cNvSpPr>
            <p:nvPr/>
          </p:nvSpPr>
          <p:spPr bwMode="auto">
            <a:xfrm>
              <a:off x="40386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 </a:t>
              </a:r>
            </a:p>
          </p:txBody>
        </p:sp>
        <p:sp>
          <p:nvSpPr>
            <p:cNvPr id="12294" name="Rectangle 6"/>
            <p:cNvSpPr>
              <a:spLocks noChangeArrowheads="1"/>
            </p:cNvSpPr>
            <p:nvPr/>
          </p:nvSpPr>
          <p:spPr bwMode="auto">
            <a:xfrm>
              <a:off x="46863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 dirty="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m</a:t>
              </a:r>
            </a:p>
          </p:txBody>
        </p:sp>
        <p:sp>
          <p:nvSpPr>
            <p:cNvPr id="12295" name="Rectangle 7"/>
            <p:cNvSpPr>
              <a:spLocks noChangeArrowheads="1"/>
            </p:cNvSpPr>
            <p:nvPr/>
          </p:nvSpPr>
          <p:spPr bwMode="auto">
            <a:xfrm>
              <a:off x="53340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o</a:t>
              </a:r>
            </a:p>
          </p:txBody>
        </p:sp>
        <p:sp>
          <p:nvSpPr>
            <p:cNvPr id="12296" name="Rectangle 8"/>
            <p:cNvSpPr>
              <a:spLocks noChangeArrowheads="1"/>
            </p:cNvSpPr>
            <p:nvPr/>
          </p:nvSpPr>
          <p:spPr bwMode="auto">
            <a:xfrm>
              <a:off x="59817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m</a:t>
              </a:r>
            </a:p>
          </p:txBody>
        </p:sp>
        <p:sp>
          <p:nvSpPr>
            <p:cNvPr id="12297" name="Text Box 9"/>
            <p:cNvSpPr txBox="1">
              <a:spLocks noChangeArrowheads="1"/>
            </p:cNvSpPr>
            <p:nvPr/>
          </p:nvSpPr>
          <p:spPr bwMode="auto">
            <a:xfrm>
              <a:off x="27432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0</a:t>
              </a:r>
            </a:p>
          </p:txBody>
        </p:sp>
        <p:sp>
          <p:nvSpPr>
            <p:cNvPr id="12298" name="Text Box 10"/>
            <p:cNvSpPr txBox="1">
              <a:spLocks noChangeArrowheads="1"/>
            </p:cNvSpPr>
            <p:nvPr/>
          </p:nvSpPr>
          <p:spPr bwMode="auto">
            <a:xfrm>
              <a:off x="33909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1</a:t>
              </a:r>
            </a:p>
          </p:txBody>
        </p:sp>
        <p:sp>
          <p:nvSpPr>
            <p:cNvPr id="12299" name="Text Box 11"/>
            <p:cNvSpPr txBox="1">
              <a:spLocks noChangeArrowheads="1"/>
            </p:cNvSpPr>
            <p:nvPr/>
          </p:nvSpPr>
          <p:spPr bwMode="auto">
            <a:xfrm>
              <a:off x="40386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2</a:t>
              </a:r>
            </a:p>
          </p:txBody>
        </p:sp>
        <p:sp>
          <p:nvSpPr>
            <p:cNvPr id="12300" name="Text Box 12"/>
            <p:cNvSpPr txBox="1">
              <a:spLocks noChangeArrowheads="1"/>
            </p:cNvSpPr>
            <p:nvPr/>
          </p:nvSpPr>
          <p:spPr bwMode="auto">
            <a:xfrm>
              <a:off x="46863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3</a:t>
              </a:r>
            </a:p>
          </p:txBody>
        </p:sp>
        <p:sp>
          <p:nvSpPr>
            <p:cNvPr id="12301" name="Text Box 13"/>
            <p:cNvSpPr txBox="1">
              <a:spLocks noChangeArrowheads="1"/>
            </p:cNvSpPr>
            <p:nvPr/>
          </p:nvSpPr>
          <p:spPr bwMode="auto">
            <a:xfrm>
              <a:off x="53340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4</a:t>
              </a:r>
            </a:p>
          </p:txBody>
        </p:sp>
        <p:sp>
          <p:nvSpPr>
            <p:cNvPr id="12302" name="Text Box 14"/>
            <p:cNvSpPr txBox="1">
              <a:spLocks noChangeArrowheads="1"/>
            </p:cNvSpPr>
            <p:nvPr/>
          </p:nvSpPr>
          <p:spPr bwMode="auto">
            <a:xfrm>
              <a:off x="59817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5</a:t>
              </a:r>
            </a:p>
          </p:txBody>
        </p:sp>
      </p:grpSp>
      <p:sp>
        <p:nvSpPr>
          <p:cNvPr id="18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String Methods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FADD77B4-EE04-C34A-8D96-61A51F545D7D}"/>
              </a:ext>
            </a:extLst>
          </p:cNvPr>
          <p:cNvSpPr/>
          <p:nvPr/>
        </p:nvSpPr>
        <p:spPr>
          <a:xfrm>
            <a:off x="519622" y="1250478"/>
            <a:ext cx="7865253" cy="44721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325438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</a:t>
            </a: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void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run() {</a:t>
            </a:r>
            <a:endParaRPr lang="en-US" dirty="0">
              <a:solidFill>
                <a:srgbClr val="931A68"/>
              </a:solidFill>
              <a:latin typeface="Monaco" pitchFamily="2" charset="77"/>
            </a:endParaRPr>
          </a:p>
          <a:p>
            <a:pPr>
              <a:tabLst>
                <a:tab pos="325438" algn="l"/>
              </a:tabLst>
            </a:pPr>
            <a:r>
              <a:rPr lang="en-US" dirty="0">
                <a:latin typeface="Monaco" pitchFamily="2" charset="77"/>
              </a:rPr>
              <a:t> 	String </a:t>
            </a:r>
            <a:r>
              <a:rPr lang="en-US" dirty="0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>
                <a:latin typeface="Monaco" pitchFamily="2" charset="77"/>
              </a:rPr>
              <a:t> = </a:t>
            </a:r>
            <a:r>
              <a:rPr lang="en-US" dirty="0">
                <a:solidFill>
                  <a:srgbClr val="3933FF"/>
                </a:solidFill>
                <a:latin typeface="Monaco" pitchFamily="2" charset="77"/>
              </a:rPr>
              <a:t>"Hi mom"</a:t>
            </a:r>
            <a:r>
              <a:rPr lang="en-US" dirty="0">
                <a:latin typeface="Monaco" pitchFamily="2" charset="77"/>
              </a:rPr>
              <a:t>;</a:t>
            </a:r>
          </a:p>
          <a:p>
            <a:pPr>
              <a:tabLst>
                <a:tab pos="325438" algn="l"/>
              </a:tabLst>
            </a:pPr>
            <a:endParaRPr lang="en-US" dirty="0">
              <a:latin typeface="Monaco" pitchFamily="2" charset="77"/>
            </a:endParaRPr>
          </a:p>
          <a:p>
            <a:pPr>
              <a:tabLst>
                <a:tab pos="325438" algn="l"/>
              </a:tabLst>
            </a:pP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	// example of length method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	</a:t>
            </a:r>
            <a:r>
              <a:rPr lang="en-US" dirty="0" err="1">
                <a:solidFill>
                  <a:srgbClr val="931A68"/>
                </a:solidFill>
                <a:latin typeface="Monaco" pitchFamily="2" charset="77"/>
              </a:rPr>
              <a:t>int</a:t>
            </a:r>
            <a:r>
              <a:rPr lang="en-US" dirty="0">
                <a:latin typeface="Monaco" pitchFamily="2" charset="77"/>
              </a:rPr>
              <a:t> </a:t>
            </a:r>
            <a:r>
              <a:rPr lang="en-US" dirty="0">
                <a:solidFill>
                  <a:srgbClr val="7E504F"/>
                </a:solidFill>
                <a:latin typeface="Monaco" pitchFamily="2" charset="77"/>
              </a:rPr>
              <a:t>length</a:t>
            </a:r>
            <a:r>
              <a:rPr lang="en-US" dirty="0">
                <a:latin typeface="Monaco" pitchFamily="2" charset="77"/>
              </a:rPr>
              <a:t> =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 err="1">
                <a:latin typeface="Monaco" pitchFamily="2" charset="77"/>
              </a:rPr>
              <a:t>.length</a:t>
            </a:r>
            <a:r>
              <a:rPr lang="en-US" dirty="0">
                <a:latin typeface="Monaco" pitchFamily="2" charset="77"/>
              </a:rPr>
              <a:t>();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	</a:t>
            </a:r>
            <a:r>
              <a:rPr lang="en-US" dirty="0" err="1">
                <a:latin typeface="Monaco" pitchFamily="2" charset="77"/>
              </a:rPr>
              <a:t>println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>
                <a:solidFill>
                  <a:srgbClr val="7E504F"/>
                </a:solidFill>
                <a:latin typeface="Monaco" pitchFamily="2" charset="77"/>
              </a:rPr>
              <a:t>length</a:t>
            </a:r>
            <a:r>
              <a:rPr lang="en-US" dirty="0">
                <a:latin typeface="Monaco" pitchFamily="2" charset="77"/>
              </a:rPr>
              <a:t>); </a:t>
            </a: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// prints 6</a:t>
            </a:r>
          </a:p>
          <a:p>
            <a:pPr>
              <a:tabLst>
                <a:tab pos="325438" algn="l"/>
                <a:tab pos="736600" algn="l"/>
              </a:tabLst>
            </a:pPr>
            <a:endParaRPr lang="en-US" dirty="0">
              <a:latin typeface="Monaco" pitchFamily="2" charset="77"/>
            </a:endParaRP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	// example of </a:t>
            </a:r>
            <a:r>
              <a:rPr lang="en-US" dirty="0" err="1">
                <a:solidFill>
                  <a:srgbClr val="4E9072"/>
                </a:solidFill>
                <a:latin typeface="Monaco" pitchFamily="2" charset="77"/>
              </a:rPr>
              <a:t>getCharAt</a:t>
            </a:r>
            <a:endParaRPr lang="en-US" dirty="0">
              <a:solidFill>
                <a:srgbClr val="4E9072"/>
              </a:solidFill>
              <a:latin typeface="Monaco" pitchFamily="2" charset="77"/>
            </a:endParaRP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	char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firstLetter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=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 err="1">
                <a:solidFill>
                  <a:srgbClr val="000000"/>
                </a:solidFill>
                <a:latin typeface="Monaco" pitchFamily="2" charset="77"/>
              </a:rPr>
              <a:t>.charAt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(0);</a:t>
            </a:r>
            <a:endParaRPr lang="en-US" dirty="0">
              <a:solidFill>
                <a:srgbClr val="7E504F"/>
              </a:solidFill>
              <a:latin typeface="Monaco" pitchFamily="2" charset="77"/>
            </a:endParaRP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	</a:t>
            </a:r>
            <a:r>
              <a:rPr lang="en-US" dirty="0" err="1">
                <a:latin typeface="Monaco" pitchFamily="2" charset="77"/>
              </a:rPr>
              <a:t>println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firstLetter</a:t>
            </a:r>
            <a:r>
              <a:rPr lang="en-US" dirty="0">
                <a:latin typeface="Monaco" pitchFamily="2" charset="77"/>
              </a:rPr>
              <a:t>); </a:t>
            </a: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// prints ‘H’</a:t>
            </a:r>
          </a:p>
          <a:p>
            <a:pPr>
              <a:tabLst>
                <a:tab pos="325438" algn="l"/>
                <a:tab pos="736600" algn="l"/>
              </a:tabLst>
            </a:pPr>
            <a:endParaRPr lang="en-US" dirty="0">
              <a:latin typeface="Monaco" pitchFamily="2" charset="77"/>
            </a:endParaRP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	// loop that prints letters one-by-one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	for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solidFill>
                  <a:srgbClr val="931A68"/>
                </a:solidFill>
                <a:latin typeface="Monaco" pitchFamily="2" charset="77"/>
              </a:rPr>
              <a:t>int</a:t>
            </a:r>
            <a:r>
              <a:rPr lang="en-US" dirty="0">
                <a:latin typeface="Monaco" pitchFamily="2" charset="77"/>
              </a:rPr>
              <a:t>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i</a:t>
            </a:r>
            <a:r>
              <a:rPr lang="en-US" dirty="0">
                <a:latin typeface="Monaco" pitchFamily="2" charset="77"/>
              </a:rPr>
              <a:t> = 0;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i</a:t>
            </a:r>
            <a:r>
              <a:rPr lang="en-US" dirty="0">
                <a:latin typeface="Monaco" pitchFamily="2" charset="77"/>
              </a:rPr>
              <a:t> &lt;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 err="1">
                <a:latin typeface="Monaco" pitchFamily="2" charset="77"/>
              </a:rPr>
              <a:t>.length</a:t>
            </a:r>
            <a:r>
              <a:rPr lang="en-US" dirty="0">
                <a:latin typeface="Monaco" pitchFamily="2" charset="77"/>
              </a:rPr>
              <a:t>();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i</a:t>
            </a:r>
            <a:r>
              <a:rPr lang="en-US" dirty="0">
                <a:latin typeface="Monaco" pitchFamily="2" charset="77"/>
              </a:rPr>
              <a:t>++) {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		char</a:t>
            </a:r>
            <a:r>
              <a:rPr lang="en-US" dirty="0">
                <a:latin typeface="Monaco" pitchFamily="2" charset="77"/>
              </a:rPr>
              <a:t>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ch</a:t>
            </a:r>
            <a:r>
              <a:rPr lang="en-US" dirty="0">
                <a:latin typeface="Monaco" pitchFamily="2" charset="77"/>
              </a:rPr>
              <a:t> =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 err="1">
                <a:latin typeface="Monaco" pitchFamily="2" charset="77"/>
              </a:rPr>
              <a:t>.charAt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i</a:t>
            </a:r>
            <a:r>
              <a:rPr lang="en-US" dirty="0">
                <a:latin typeface="Monaco" pitchFamily="2" charset="77"/>
              </a:rPr>
              <a:t>);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		</a:t>
            </a:r>
            <a:r>
              <a:rPr lang="en-US" dirty="0" err="1">
                <a:latin typeface="Monaco" pitchFamily="2" charset="77"/>
              </a:rPr>
              <a:t>println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ch</a:t>
            </a:r>
            <a:r>
              <a:rPr lang="en-US" dirty="0">
                <a:latin typeface="Monaco" pitchFamily="2" charset="77"/>
              </a:rPr>
              <a:t>);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	}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}</a:t>
            </a:r>
            <a:endParaRPr lang="en-US" dirty="0">
              <a:effectLst/>
              <a:latin typeface="Monaco" pitchFamily="2" charset="77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xmlns="" id="{B1E640B4-4385-A444-B40A-1BBCDA11FA47}"/>
              </a:ext>
            </a:extLst>
          </p:cNvPr>
          <p:cNvSpPr/>
          <p:nvPr/>
        </p:nvSpPr>
        <p:spPr>
          <a:xfrm>
            <a:off x="189781" y="966159"/>
            <a:ext cx="6866627" cy="4779034"/>
          </a:xfrm>
          <a:prstGeom prst="roundRect">
            <a:avLst>
              <a:gd name="adj" fmla="val 2921"/>
            </a:avLst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xmlns="" id="{8CF9BBF2-D2F9-1F40-956F-82763207FFE1}"/>
              </a:ext>
            </a:extLst>
          </p:cNvPr>
          <p:cNvSpPr/>
          <p:nvPr/>
        </p:nvSpPr>
        <p:spPr>
          <a:xfrm>
            <a:off x="7280694" y="1414731"/>
            <a:ext cx="2671314" cy="4275827"/>
          </a:xfrm>
          <a:prstGeom prst="roundRect">
            <a:avLst>
              <a:gd name="adj" fmla="val 2921"/>
            </a:avLst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8C309B2E-0AE4-CE44-A74D-EF44ABC8B556}"/>
              </a:ext>
            </a:extLst>
          </p:cNvPr>
          <p:cNvSpPr txBox="1"/>
          <p:nvPr/>
        </p:nvSpPr>
        <p:spPr>
          <a:xfrm>
            <a:off x="7901797" y="931653"/>
            <a:ext cx="1316386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Console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xmlns="" id="{F0BABE32-4C92-8D48-83E4-046BB0928CF3}"/>
              </a:ext>
            </a:extLst>
          </p:cNvPr>
          <p:cNvSpPr/>
          <p:nvPr/>
        </p:nvSpPr>
        <p:spPr>
          <a:xfrm>
            <a:off x="5888736" y="4237064"/>
            <a:ext cx="585216" cy="465827"/>
          </a:xfrm>
          <a:prstGeom prst="roundRect">
            <a:avLst/>
          </a:pr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17662C6D-4844-1B46-928A-28298534DB91}"/>
              </a:ext>
            </a:extLst>
          </p:cNvPr>
          <p:cNvSpPr txBox="1"/>
          <p:nvPr/>
        </p:nvSpPr>
        <p:spPr>
          <a:xfrm>
            <a:off x="4392179" y="5821853"/>
            <a:ext cx="1290738" cy="4408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length</a:t>
            </a:r>
          </a:p>
        </p:txBody>
      </p:sp>
      <p:sp>
        <p:nvSpPr>
          <p:cNvPr id="23" name="Text Box 38">
            <a:extLst>
              <a:ext uri="{FF2B5EF4-FFF2-40B4-BE49-F238E27FC236}">
                <a16:creationId xmlns:a16="http://schemas.microsoft.com/office/drawing/2014/main" xmlns="" id="{E6312F2A-3EEC-184F-98D4-8011AC00A6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91393" y="6352710"/>
            <a:ext cx="990600" cy="52937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b="1" dirty="0">
                <a:latin typeface="Courier New" pitchFamily="1" charset="0"/>
              </a:rPr>
              <a:t>6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09058D34-8765-2D40-ABCC-4E3893C9DD4A}"/>
              </a:ext>
            </a:extLst>
          </p:cNvPr>
          <p:cNvSpPr txBox="1"/>
          <p:nvPr/>
        </p:nvSpPr>
        <p:spPr>
          <a:xfrm>
            <a:off x="260126" y="5821853"/>
            <a:ext cx="1475084" cy="4408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example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9980A9E2-FB7C-B94C-8138-04EED8855FA5}"/>
              </a:ext>
            </a:extLst>
          </p:cNvPr>
          <p:cNvSpPr txBox="1"/>
          <p:nvPr/>
        </p:nvSpPr>
        <p:spPr>
          <a:xfrm>
            <a:off x="7418717" y="1570008"/>
            <a:ext cx="369012" cy="442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0AFA8714-43C7-C44C-B64D-E888E5C7F709}"/>
              </a:ext>
            </a:extLst>
          </p:cNvPr>
          <p:cNvSpPr txBox="1"/>
          <p:nvPr/>
        </p:nvSpPr>
        <p:spPr>
          <a:xfrm>
            <a:off x="5856944" y="5834045"/>
            <a:ext cx="1129072" cy="440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first</a:t>
            </a:r>
          </a:p>
        </p:txBody>
      </p:sp>
      <p:sp>
        <p:nvSpPr>
          <p:cNvPr id="26" name="Text Box 38">
            <a:extLst>
              <a:ext uri="{FF2B5EF4-FFF2-40B4-BE49-F238E27FC236}">
                <a16:creationId xmlns:a16="http://schemas.microsoft.com/office/drawing/2014/main" xmlns="" id="{32F19FE5-09B4-734E-AB2D-021A277054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09854" y="6349835"/>
            <a:ext cx="990600" cy="52937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b="1" dirty="0">
                <a:solidFill>
                  <a:srgbClr val="0432FF"/>
                </a:solidFill>
                <a:latin typeface="Courier New" pitchFamily="1" charset="0"/>
              </a:rPr>
              <a:t>‘H’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9C8FD9A6-6629-654D-8FAD-BC9D1006B774}"/>
              </a:ext>
            </a:extLst>
          </p:cNvPr>
          <p:cNvSpPr txBox="1"/>
          <p:nvPr/>
        </p:nvSpPr>
        <p:spPr>
          <a:xfrm>
            <a:off x="7433093" y="1998454"/>
            <a:ext cx="369012" cy="442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H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A1ABB8DE-7AC7-F54D-A4C3-89D8D55C0EB6}"/>
              </a:ext>
            </a:extLst>
          </p:cNvPr>
          <p:cNvSpPr txBox="1"/>
          <p:nvPr/>
        </p:nvSpPr>
        <p:spPr>
          <a:xfrm>
            <a:off x="7462427" y="5846237"/>
            <a:ext cx="3431980" cy="440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9" name="Text Box 38">
            <a:extLst>
              <a:ext uri="{FF2B5EF4-FFF2-40B4-BE49-F238E27FC236}">
                <a16:creationId xmlns:a16="http://schemas.microsoft.com/office/drawing/2014/main" xmlns="" id="{C0B5861E-7017-3F4A-9430-AB017867FE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59534" y="6368123"/>
            <a:ext cx="990600" cy="52937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b="1" dirty="0">
                <a:latin typeface="Courier New" pitchFamily="1" charset="0"/>
              </a:rPr>
              <a:t>1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B2BD6FB9-A181-DA47-82F0-88881043875B}"/>
              </a:ext>
            </a:extLst>
          </p:cNvPr>
          <p:cNvSpPr txBox="1"/>
          <p:nvPr/>
        </p:nvSpPr>
        <p:spPr>
          <a:xfrm>
            <a:off x="7426997" y="2406886"/>
            <a:ext cx="369012" cy="442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H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546F3D25-5BAD-AC40-BABB-3AF6D3E890CE}"/>
              </a:ext>
            </a:extLst>
          </p:cNvPr>
          <p:cNvSpPr txBox="1"/>
          <p:nvPr/>
        </p:nvSpPr>
        <p:spPr>
          <a:xfrm>
            <a:off x="7433093" y="2790934"/>
            <a:ext cx="369012" cy="442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</a:p>
        </p:txBody>
      </p:sp>
    </p:spTree>
    <p:extLst>
      <p:ext uri="{BB962C8B-B14F-4D97-AF65-F5344CB8AC3E}">
        <p14:creationId xmlns:p14="http://schemas.microsoft.com/office/powerpoint/2010/main" val="383881998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254EB02B-808C-0945-B356-114F5EFDB3BE}"/>
              </a:ext>
            </a:extLst>
          </p:cNvPr>
          <p:cNvGrpSpPr/>
          <p:nvPr/>
        </p:nvGrpSpPr>
        <p:grpSpPr>
          <a:xfrm>
            <a:off x="327805" y="6278503"/>
            <a:ext cx="3886200" cy="1136650"/>
            <a:chOff x="2743200" y="5881687"/>
            <a:chExt cx="3886200" cy="1136650"/>
          </a:xfrm>
        </p:grpSpPr>
        <p:sp>
          <p:nvSpPr>
            <p:cNvPr id="12291" name="Rectangle 3"/>
            <p:cNvSpPr>
              <a:spLocks noChangeArrowheads="1"/>
            </p:cNvSpPr>
            <p:nvPr/>
          </p:nvSpPr>
          <p:spPr bwMode="auto">
            <a:xfrm>
              <a:off x="27432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H</a:t>
              </a:r>
            </a:p>
          </p:txBody>
        </p:sp>
        <p:sp>
          <p:nvSpPr>
            <p:cNvPr id="12292" name="Rectangle 4"/>
            <p:cNvSpPr>
              <a:spLocks noChangeArrowheads="1"/>
            </p:cNvSpPr>
            <p:nvPr/>
          </p:nvSpPr>
          <p:spPr bwMode="auto">
            <a:xfrm>
              <a:off x="33909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i</a:t>
              </a:r>
            </a:p>
          </p:txBody>
        </p:sp>
        <p:sp>
          <p:nvSpPr>
            <p:cNvPr id="12293" name="Rectangle 5"/>
            <p:cNvSpPr>
              <a:spLocks noChangeArrowheads="1"/>
            </p:cNvSpPr>
            <p:nvPr/>
          </p:nvSpPr>
          <p:spPr bwMode="auto">
            <a:xfrm>
              <a:off x="40386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 </a:t>
              </a:r>
            </a:p>
          </p:txBody>
        </p:sp>
        <p:sp>
          <p:nvSpPr>
            <p:cNvPr id="12294" name="Rectangle 6"/>
            <p:cNvSpPr>
              <a:spLocks noChangeArrowheads="1"/>
            </p:cNvSpPr>
            <p:nvPr/>
          </p:nvSpPr>
          <p:spPr bwMode="auto">
            <a:xfrm>
              <a:off x="46863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 dirty="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m</a:t>
              </a:r>
            </a:p>
          </p:txBody>
        </p:sp>
        <p:sp>
          <p:nvSpPr>
            <p:cNvPr id="12295" name="Rectangle 7"/>
            <p:cNvSpPr>
              <a:spLocks noChangeArrowheads="1"/>
            </p:cNvSpPr>
            <p:nvPr/>
          </p:nvSpPr>
          <p:spPr bwMode="auto">
            <a:xfrm>
              <a:off x="53340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o</a:t>
              </a:r>
            </a:p>
          </p:txBody>
        </p:sp>
        <p:sp>
          <p:nvSpPr>
            <p:cNvPr id="12296" name="Rectangle 8"/>
            <p:cNvSpPr>
              <a:spLocks noChangeArrowheads="1"/>
            </p:cNvSpPr>
            <p:nvPr/>
          </p:nvSpPr>
          <p:spPr bwMode="auto">
            <a:xfrm>
              <a:off x="59817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m</a:t>
              </a:r>
            </a:p>
          </p:txBody>
        </p:sp>
        <p:sp>
          <p:nvSpPr>
            <p:cNvPr id="12297" name="Text Box 9"/>
            <p:cNvSpPr txBox="1">
              <a:spLocks noChangeArrowheads="1"/>
            </p:cNvSpPr>
            <p:nvPr/>
          </p:nvSpPr>
          <p:spPr bwMode="auto">
            <a:xfrm>
              <a:off x="27432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0</a:t>
              </a:r>
            </a:p>
          </p:txBody>
        </p:sp>
        <p:sp>
          <p:nvSpPr>
            <p:cNvPr id="12298" name="Text Box 10"/>
            <p:cNvSpPr txBox="1">
              <a:spLocks noChangeArrowheads="1"/>
            </p:cNvSpPr>
            <p:nvPr/>
          </p:nvSpPr>
          <p:spPr bwMode="auto">
            <a:xfrm>
              <a:off x="33909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1</a:t>
              </a:r>
            </a:p>
          </p:txBody>
        </p:sp>
        <p:sp>
          <p:nvSpPr>
            <p:cNvPr id="12299" name="Text Box 11"/>
            <p:cNvSpPr txBox="1">
              <a:spLocks noChangeArrowheads="1"/>
            </p:cNvSpPr>
            <p:nvPr/>
          </p:nvSpPr>
          <p:spPr bwMode="auto">
            <a:xfrm>
              <a:off x="40386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2</a:t>
              </a:r>
            </a:p>
          </p:txBody>
        </p:sp>
        <p:sp>
          <p:nvSpPr>
            <p:cNvPr id="12300" name="Text Box 12"/>
            <p:cNvSpPr txBox="1">
              <a:spLocks noChangeArrowheads="1"/>
            </p:cNvSpPr>
            <p:nvPr/>
          </p:nvSpPr>
          <p:spPr bwMode="auto">
            <a:xfrm>
              <a:off x="46863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3</a:t>
              </a:r>
            </a:p>
          </p:txBody>
        </p:sp>
        <p:sp>
          <p:nvSpPr>
            <p:cNvPr id="12301" name="Text Box 13"/>
            <p:cNvSpPr txBox="1">
              <a:spLocks noChangeArrowheads="1"/>
            </p:cNvSpPr>
            <p:nvPr/>
          </p:nvSpPr>
          <p:spPr bwMode="auto">
            <a:xfrm>
              <a:off x="53340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4</a:t>
              </a:r>
            </a:p>
          </p:txBody>
        </p:sp>
        <p:sp>
          <p:nvSpPr>
            <p:cNvPr id="12302" name="Text Box 14"/>
            <p:cNvSpPr txBox="1">
              <a:spLocks noChangeArrowheads="1"/>
            </p:cNvSpPr>
            <p:nvPr/>
          </p:nvSpPr>
          <p:spPr bwMode="auto">
            <a:xfrm>
              <a:off x="59817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5</a:t>
              </a:r>
            </a:p>
          </p:txBody>
        </p:sp>
      </p:grpSp>
      <p:sp>
        <p:nvSpPr>
          <p:cNvPr id="18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String Methods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FADD77B4-EE04-C34A-8D96-61A51F545D7D}"/>
              </a:ext>
            </a:extLst>
          </p:cNvPr>
          <p:cNvSpPr/>
          <p:nvPr/>
        </p:nvSpPr>
        <p:spPr>
          <a:xfrm>
            <a:off x="519622" y="1250478"/>
            <a:ext cx="7865253" cy="44721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325438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</a:t>
            </a: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void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run() {</a:t>
            </a:r>
            <a:endParaRPr lang="en-US" dirty="0">
              <a:solidFill>
                <a:srgbClr val="931A68"/>
              </a:solidFill>
              <a:latin typeface="Monaco" pitchFamily="2" charset="77"/>
            </a:endParaRPr>
          </a:p>
          <a:p>
            <a:pPr>
              <a:tabLst>
                <a:tab pos="325438" algn="l"/>
              </a:tabLst>
            </a:pPr>
            <a:r>
              <a:rPr lang="en-US" dirty="0">
                <a:latin typeface="Monaco" pitchFamily="2" charset="77"/>
              </a:rPr>
              <a:t> 	String </a:t>
            </a:r>
            <a:r>
              <a:rPr lang="en-US" dirty="0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>
                <a:latin typeface="Monaco" pitchFamily="2" charset="77"/>
              </a:rPr>
              <a:t> = </a:t>
            </a:r>
            <a:r>
              <a:rPr lang="en-US" dirty="0">
                <a:solidFill>
                  <a:srgbClr val="3933FF"/>
                </a:solidFill>
                <a:latin typeface="Monaco" pitchFamily="2" charset="77"/>
              </a:rPr>
              <a:t>"Hi mom"</a:t>
            </a:r>
            <a:r>
              <a:rPr lang="en-US" dirty="0">
                <a:latin typeface="Monaco" pitchFamily="2" charset="77"/>
              </a:rPr>
              <a:t>;</a:t>
            </a:r>
          </a:p>
          <a:p>
            <a:pPr>
              <a:tabLst>
                <a:tab pos="325438" algn="l"/>
              </a:tabLst>
            </a:pPr>
            <a:endParaRPr lang="en-US" dirty="0">
              <a:latin typeface="Monaco" pitchFamily="2" charset="77"/>
            </a:endParaRPr>
          </a:p>
          <a:p>
            <a:pPr>
              <a:tabLst>
                <a:tab pos="325438" algn="l"/>
              </a:tabLst>
            </a:pP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	// example of length method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	</a:t>
            </a:r>
            <a:r>
              <a:rPr lang="en-US" dirty="0" err="1">
                <a:solidFill>
                  <a:srgbClr val="931A68"/>
                </a:solidFill>
                <a:latin typeface="Monaco" pitchFamily="2" charset="77"/>
              </a:rPr>
              <a:t>int</a:t>
            </a:r>
            <a:r>
              <a:rPr lang="en-US" dirty="0">
                <a:latin typeface="Monaco" pitchFamily="2" charset="77"/>
              </a:rPr>
              <a:t> </a:t>
            </a:r>
            <a:r>
              <a:rPr lang="en-US" dirty="0">
                <a:solidFill>
                  <a:srgbClr val="7E504F"/>
                </a:solidFill>
                <a:latin typeface="Monaco" pitchFamily="2" charset="77"/>
              </a:rPr>
              <a:t>length</a:t>
            </a:r>
            <a:r>
              <a:rPr lang="en-US" dirty="0">
                <a:latin typeface="Monaco" pitchFamily="2" charset="77"/>
              </a:rPr>
              <a:t> =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 err="1">
                <a:latin typeface="Monaco" pitchFamily="2" charset="77"/>
              </a:rPr>
              <a:t>.length</a:t>
            </a:r>
            <a:r>
              <a:rPr lang="en-US" dirty="0">
                <a:latin typeface="Monaco" pitchFamily="2" charset="77"/>
              </a:rPr>
              <a:t>();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	</a:t>
            </a:r>
            <a:r>
              <a:rPr lang="en-US" dirty="0" err="1">
                <a:latin typeface="Monaco" pitchFamily="2" charset="77"/>
              </a:rPr>
              <a:t>println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>
                <a:solidFill>
                  <a:srgbClr val="7E504F"/>
                </a:solidFill>
                <a:latin typeface="Monaco" pitchFamily="2" charset="77"/>
              </a:rPr>
              <a:t>length</a:t>
            </a:r>
            <a:r>
              <a:rPr lang="en-US" dirty="0">
                <a:latin typeface="Monaco" pitchFamily="2" charset="77"/>
              </a:rPr>
              <a:t>); </a:t>
            </a: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// prints 6</a:t>
            </a:r>
          </a:p>
          <a:p>
            <a:pPr>
              <a:tabLst>
                <a:tab pos="325438" algn="l"/>
                <a:tab pos="736600" algn="l"/>
              </a:tabLst>
            </a:pPr>
            <a:endParaRPr lang="en-US" dirty="0">
              <a:latin typeface="Monaco" pitchFamily="2" charset="77"/>
            </a:endParaRP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	// example of </a:t>
            </a:r>
            <a:r>
              <a:rPr lang="en-US" dirty="0" err="1">
                <a:solidFill>
                  <a:srgbClr val="4E9072"/>
                </a:solidFill>
                <a:latin typeface="Monaco" pitchFamily="2" charset="77"/>
              </a:rPr>
              <a:t>getCharAt</a:t>
            </a:r>
            <a:endParaRPr lang="en-US" dirty="0">
              <a:solidFill>
                <a:srgbClr val="4E9072"/>
              </a:solidFill>
              <a:latin typeface="Monaco" pitchFamily="2" charset="77"/>
            </a:endParaRP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	char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firstLetter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=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 err="1">
                <a:solidFill>
                  <a:srgbClr val="000000"/>
                </a:solidFill>
                <a:latin typeface="Monaco" pitchFamily="2" charset="77"/>
              </a:rPr>
              <a:t>.charAt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(0);</a:t>
            </a:r>
            <a:endParaRPr lang="en-US" dirty="0">
              <a:solidFill>
                <a:srgbClr val="7E504F"/>
              </a:solidFill>
              <a:latin typeface="Monaco" pitchFamily="2" charset="77"/>
            </a:endParaRP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	</a:t>
            </a:r>
            <a:r>
              <a:rPr lang="en-US" dirty="0" err="1">
                <a:latin typeface="Monaco" pitchFamily="2" charset="77"/>
              </a:rPr>
              <a:t>println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firstLetter</a:t>
            </a:r>
            <a:r>
              <a:rPr lang="en-US" dirty="0">
                <a:latin typeface="Monaco" pitchFamily="2" charset="77"/>
              </a:rPr>
              <a:t>); </a:t>
            </a: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// prints ‘H’</a:t>
            </a:r>
          </a:p>
          <a:p>
            <a:pPr>
              <a:tabLst>
                <a:tab pos="325438" algn="l"/>
                <a:tab pos="736600" algn="l"/>
              </a:tabLst>
            </a:pPr>
            <a:endParaRPr lang="en-US" dirty="0">
              <a:latin typeface="Monaco" pitchFamily="2" charset="77"/>
            </a:endParaRP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	// loop that prints letters one-by-one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	for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solidFill>
                  <a:srgbClr val="931A68"/>
                </a:solidFill>
                <a:latin typeface="Monaco" pitchFamily="2" charset="77"/>
              </a:rPr>
              <a:t>int</a:t>
            </a:r>
            <a:r>
              <a:rPr lang="en-US" dirty="0">
                <a:latin typeface="Monaco" pitchFamily="2" charset="77"/>
              </a:rPr>
              <a:t>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i</a:t>
            </a:r>
            <a:r>
              <a:rPr lang="en-US" dirty="0">
                <a:latin typeface="Monaco" pitchFamily="2" charset="77"/>
              </a:rPr>
              <a:t> = 0;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i</a:t>
            </a:r>
            <a:r>
              <a:rPr lang="en-US" dirty="0">
                <a:latin typeface="Monaco" pitchFamily="2" charset="77"/>
              </a:rPr>
              <a:t> &lt;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 err="1">
                <a:latin typeface="Monaco" pitchFamily="2" charset="77"/>
              </a:rPr>
              <a:t>.length</a:t>
            </a:r>
            <a:r>
              <a:rPr lang="en-US" dirty="0">
                <a:latin typeface="Monaco" pitchFamily="2" charset="77"/>
              </a:rPr>
              <a:t>();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i</a:t>
            </a:r>
            <a:r>
              <a:rPr lang="en-US" dirty="0">
                <a:latin typeface="Monaco" pitchFamily="2" charset="77"/>
              </a:rPr>
              <a:t>++) {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		char</a:t>
            </a:r>
            <a:r>
              <a:rPr lang="en-US" dirty="0">
                <a:latin typeface="Monaco" pitchFamily="2" charset="77"/>
              </a:rPr>
              <a:t>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ch</a:t>
            </a:r>
            <a:r>
              <a:rPr lang="en-US" dirty="0">
                <a:latin typeface="Monaco" pitchFamily="2" charset="77"/>
              </a:rPr>
              <a:t> =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 err="1">
                <a:latin typeface="Monaco" pitchFamily="2" charset="77"/>
              </a:rPr>
              <a:t>.charAt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i</a:t>
            </a:r>
            <a:r>
              <a:rPr lang="en-US" dirty="0">
                <a:latin typeface="Monaco" pitchFamily="2" charset="77"/>
              </a:rPr>
              <a:t>);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		</a:t>
            </a:r>
            <a:r>
              <a:rPr lang="en-US" dirty="0" err="1">
                <a:latin typeface="Monaco" pitchFamily="2" charset="77"/>
              </a:rPr>
              <a:t>println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ch</a:t>
            </a:r>
            <a:r>
              <a:rPr lang="en-US" dirty="0">
                <a:latin typeface="Monaco" pitchFamily="2" charset="77"/>
              </a:rPr>
              <a:t>);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	}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}</a:t>
            </a:r>
            <a:endParaRPr lang="en-US" dirty="0">
              <a:effectLst/>
              <a:latin typeface="Monaco" pitchFamily="2" charset="77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xmlns="" id="{B1E640B4-4385-A444-B40A-1BBCDA11FA47}"/>
              </a:ext>
            </a:extLst>
          </p:cNvPr>
          <p:cNvSpPr/>
          <p:nvPr/>
        </p:nvSpPr>
        <p:spPr>
          <a:xfrm>
            <a:off x="189781" y="966159"/>
            <a:ext cx="6866627" cy="4779034"/>
          </a:xfrm>
          <a:prstGeom prst="roundRect">
            <a:avLst>
              <a:gd name="adj" fmla="val 2921"/>
            </a:avLst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xmlns="" id="{8CF9BBF2-D2F9-1F40-956F-82763207FFE1}"/>
              </a:ext>
            </a:extLst>
          </p:cNvPr>
          <p:cNvSpPr/>
          <p:nvPr/>
        </p:nvSpPr>
        <p:spPr>
          <a:xfrm>
            <a:off x="7280694" y="1414731"/>
            <a:ext cx="2671314" cy="4275827"/>
          </a:xfrm>
          <a:prstGeom prst="roundRect">
            <a:avLst>
              <a:gd name="adj" fmla="val 2921"/>
            </a:avLst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8C309B2E-0AE4-CE44-A74D-EF44ABC8B556}"/>
              </a:ext>
            </a:extLst>
          </p:cNvPr>
          <p:cNvSpPr txBox="1"/>
          <p:nvPr/>
        </p:nvSpPr>
        <p:spPr>
          <a:xfrm>
            <a:off x="7901797" y="931653"/>
            <a:ext cx="1316386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Console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xmlns="" id="{F0BABE32-4C92-8D48-83E4-046BB0928CF3}"/>
              </a:ext>
            </a:extLst>
          </p:cNvPr>
          <p:cNvSpPr/>
          <p:nvPr/>
        </p:nvSpPr>
        <p:spPr>
          <a:xfrm>
            <a:off x="5888736" y="4237064"/>
            <a:ext cx="585216" cy="465827"/>
          </a:xfrm>
          <a:prstGeom prst="roundRect">
            <a:avLst/>
          </a:pr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17662C6D-4844-1B46-928A-28298534DB91}"/>
              </a:ext>
            </a:extLst>
          </p:cNvPr>
          <p:cNvSpPr txBox="1"/>
          <p:nvPr/>
        </p:nvSpPr>
        <p:spPr>
          <a:xfrm>
            <a:off x="4392179" y="5821853"/>
            <a:ext cx="1290738" cy="4408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length</a:t>
            </a:r>
          </a:p>
        </p:txBody>
      </p:sp>
      <p:sp>
        <p:nvSpPr>
          <p:cNvPr id="23" name="Text Box 38">
            <a:extLst>
              <a:ext uri="{FF2B5EF4-FFF2-40B4-BE49-F238E27FC236}">
                <a16:creationId xmlns:a16="http://schemas.microsoft.com/office/drawing/2014/main" xmlns="" id="{E6312F2A-3EEC-184F-98D4-8011AC00A6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91393" y="6352710"/>
            <a:ext cx="990600" cy="52937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b="1" dirty="0">
                <a:latin typeface="Courier New" pitchFamily="1" charset="0"/>
              </a:rPr>
              <a:t>6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09058D34-8765-2D40-ABCC-4E3893C9DD4A}"/>
              </a:ext>
            </a:extLst>
          </p:cNvPr>
          <p:cNvSpPr txBox="1"/>
          <p:nvPr/>
        </p:nvSpPr>
        <p:spPr>
          <a:xfrm>
            <a:off x="260126" y="5821853"/>
            <a:ext cx="1475084" cy="4408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example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9980A9E2-FB7C-B94C-8138-04EED8855FA5}"/>
              </a:ext>
            </a:extLst>
          </p:cNvPr>
          <p:cNvSpPr txBox="1"/>
          <p:nvPr/>
        </p:nvSpPr>
        <p:spPr>
          <a:xfrm>
            <a:off x="7418717" y="1570008"/>
            <a:ext cx="369012" cy="442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0AFA8714-43C7-C44C-B64D-E888E5C7F709}"/>
              </a:ext>
            </a:extLst>
          </p:cNvPr>
          <p:cNvSpPr txBox="1"/>
          <p:nvPr/>
        </p:nvSpPr>
        <p:spPr>
          <a:xfrm>
            <a:off x="5856944" y="5834045"/>
            <a:ext cx="1129072" cy="440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first</a:t>
            </a:r>
          </a:p>
        </p:txBody>
      </p:sp>
      <p:sp>
        <p:nvSpPr>
          <p:cNvPr id="26" name="Text Box 38">
            <a:extLst>
              <a:ext uri="{FF2B5EF4-FFF2-40B4-BE49-F238E27FC236}">
                <a16:creationId xmlns:a16="http://schemas.microsoft.com/office/drawing/2014/main" xmlns="" id="{32F19FE5-09B4-734E-AB2D-021A277054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09854" y="6349835"/>
            <a:ext cx="990600" cy="52937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b="1" dirty="0">
                <a:solidFill>
                  <a:srgbClr val="0432FF"/>
                </a:solidFill>
                <a:latin typeface="Courier New" pitchFamily="1" charset="0"/>
              </a:rPr>
              <a:t>‘H’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9C8FD9A6-6629-654D-8FAD-BC9D1006B774}"/>
              </a:ext>
            </a:extLst>
          </p:cNvPr>
          <p:cNvSpPr txBox="1"/>
          <p:nvPr/>
        </p:nvSpPr>
        <p:spPr>
          <a:xfrm>
            <a:off x="7433093" y="1998454"/>
            <a:ext cx="369012" cy="442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H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A1ABB8DE-7AC7-F54D-A4C3-89D8D55C0EB6}"/>
              </a:ext>
            </a:extLst>
          </p:cNvPr>
          <p:cNvSpPr txBox="1"/>
          <p:nvPr/>
        </p:nvSpPr>
        <p:spPr>
          <a:xfrm>
            <a:off x="7462427" y="5846237"/>
            <a:ext cx="3431980" cy="440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9" name="Text Box 38">
            <a:extLst>
              <a:ext uri="{FF2B5EF4-FFF2-40B4-BE49-F238E27FC236}">
                <a16:creationId xmlns:a16="http://schemas.microsoft.com/office/drawing/2014/main" xmlns="" id="{C0B5861E-7017-3F4A-9430-AB017867FE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59534" y="6368123"/>
            <a:ext cx="990600" cy="52937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b="1" dirty="0">
                <a:solidFill>
                  <a:srgbClr val="FF0000"/>
                </a:solidFill>
                <a:latin typeface="Courier New" pitchFamily="1" charset="0"/>
              </a:rPr>
              <a:t>2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B2BD6FB9-A181-DA47-82F0-88881043875B}"/>
              </a:ext>
            </a:extLst>
          </p:cNvPr>
          <p:cNvSpPr txBox="1"/>
          <p:nvPr/>
        </p:nvSpPr>
        <p:spPr>
          <a:xfrm>
            <a:off x="7426997" y="2406886"/>
            <a:ext cx="369012" cy="442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H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546F3D25-5BAD-AC40-BABB-3AF6D3E890CE}"/>
              </a:ext>
            </a:extLst>
          </p:cNvPr>
          <p:cNvSpPr txBox="1"/>
          <p:nvPr/>
        </p:nvSpPr>
        <p:spPr>
          <a:xfrm>
            <a:off x="7433093" y="2790934"/>
            <a:ext cx="369012" cy="442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</a:p>
        </p:txBody>
      </p:sp>
    </p:spTree>
    <p:extLst>
      <p:ext uri="{BB962C8B-B14F-4D97-AF65-F5344CB8AC3E}">
        <p14:creationId xmlns:p14="http://schemas.microsoft.com/office/powerpoint/2010/main" val="407298242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254EB02B-808C-0945-B356-114F5EFDB3BE}"/>
              </a:ext>
            </a:extLst>
          </p:cNvPr>
          <p:cNvGrpSpPr/>
          <p:nvPr/>
        </p:nvGrpSpPr>
        <p:grpSpPr>
          <a:xfrm>
            <a:off x="327805" y="6278503"/>
            <a:ext cx="3886200" cy="1136650"/>
            <a:chOff x="2743200" y="5881687"/>
            <a:chExt cx="3886200" cy="1136650"/>
          </a:xfrm>
        </p:grpSpPr>
        <p:sp>
          <p:nvSpPr>
            <p:cNvPr id="12291" name="Rectangle 3"/>
            <p:cNvSpPr>
              <a:spLocks noChangeArrowheads="1"/>
            </p:cNvSpPr>
            <p:nvPr/>
          </p:nvSpPr>
          <p:spPr bwMode="auto">
            <a:xfrm>
              <a:off x="27432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H</a:t>
              </a:r>
            </a:p>
          </p:txBody>
        </p:sp>
        <p:sp>
          <p:nvSpPr>
            <p:cNvPr id="12292" name="Rectangle 4"/>
            <p:cNvSpPr>
              <a:spLocks noChangeArrowheads="1"/>
            </p:cNvSpPr>
            <p:nvPr/>
          </p:nvSpPr>
          <p:spPr bwMode="auto">
            <a:xfrm>
              <a:off x="33909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i</a:t>
              </a:r>
            </a:p>
          </p:txBody>
        </p:sp>
        <p:sp>
          <p:nvSpPr>
            <p:cNvPr id="12293" name="Rectangle 5"/>
            <p:cNvSpPr>
              <a:spLocks noChangeArrowheads="1"/>
            </p:cNvSpPr>
            <p:nvPr/>
          </p:nvSpPr>
          <p:spPr bwMode="auto">
            <a:xfrm>
              <a:off x="40386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 </a:t>
              </a:r>
            </a:p>
          </p:txBody>
        </p:sp>
        <p:sp>
          <p:nvSpPr>
            <p:cNvPr id="12294" name="Rectangle 6"/>
            <p:cNvSpPr>
              <a:spLocks noChangeArrowheads="1"/>
            </p:cNvSpPr>
            <p:nvPr/>
          </p:nvSpPr>
          <p:spPr bwMode="auto">
            <a:xfrm>
              <a:off x="46863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 dirty="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m</a:t>
              </a:r>
            </a:p>
          </p:txBody>
        </p:sp>
        <p:sp>
          <p:nvSpPr>
            <p:cNvPr id="12295" name="Rectangle 7"/>
            <p:cNvSpPr>
              <a:spLocks noChangeArrowheads="1"/>
            </p:cNvSpPr>
            <p:nvPr/>
          </p:nvSpPr>
          <p:spPr bwMode="auto">
            <a:xfrm>
              <a:off x="53340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o</a:t>
              </a:r>
            </a:p>
          </p:txBody>
        </p:sp>
        <p:sp>
          <p:nvSpPr>
            <p:cNvPr id="12296" name="Rectangle 8"/>
            <p:cNvSpPr>
              <a:spLocks noChangeArrowheads="1"/>
            </p:cNvSpPr>
            <p:nvPr/>
          </p:nvSpPr>
          <p:spPr bwMode="auto">
            <a:xfrm>
              <a:off x="59817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m</a:t>
              </a:r>
            </a:p>
          </p:txBody>
        </p:sp>
        <p:sp>
          <p:nvSpPr>
            <p:cNvPr id="12297" name="Text Box 9"/>
            <p:cNvSpPr txBox="1">
              <a:spLocks noChangeArrowheads="1"/>
            </p:cNvSpPr>
            <p:nvPr/>
          </p:nvSpPr>
          <p:spPr bwMode="auto">
            <a:xfrm>
              <a:off x="27432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0</a:t>
              </a:r>
            </a:p>
          </p:txBody>
        </p:sp>
        <p:sp>
          <p:nvSpPr>
            <p:cNvPr id="12298" name="Text Box 10"/>
            <p:cNvSpPr txBox="1">
              <a:spLocks noChangeArrowheads="1"/>
            </p:cNvSpPr>
            <p:nvPr/>
          </p:nvSpPr>
          <p:spPr bwMode="auto">
            <a:xfrm>
              <a:off x="33909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1</a:t>
              </a:r>
            </a:p>
          </p:txBody>
        </p:sp>
        <p:sp>
          <p:nvSpPr>
            <p:cNvPr id="12299" name="Text Box 11"/>
            <p:cNvSpPr txBox="1">
              <a:spLocks noChangeArrowheads="1"/>
            </p:cNvSpPr>
            <p:nvPr/>
          </p:nvSpPr>
          <p:spPr bwMode="auto">
            <a:xfrm>
              <a:off x="40386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2</a:t>
              </a:r>
            </a:p>
          </p:txBody>
        </p:sp>
        <p:sp>
          <p:nvSpPr>
            <p:cNvPr id="12300" name="Text Box 12"/>
            <p:cNvSpPr txBox="1">
              <a:spLocks noChangeArrowheads="1"/>
            </p:cNvSpPr>
            <p:nvPr/>
          </p:nvSpPr>
          <p:spPr bwMode="auto">
            <a:xfrm>
              <a:off x="46863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3</a:t>
              </a:r>
            </a:p>
          </p:txBody>
        </p:sp>
        <p:sp>
          <p:nvSpPr>
            <p:cNvPr id="12301" name="Text Box 13"/>
            <p:cNvSpPr txBox="1">
              <a:spLocks noChangeArrowheads="1"/>
            </p:cNvSpPr>
            <p:nvPr/>
          </p:nvSpPr>
          <p:spPr bwMode="auto">
            <a:xfrm>
              <a:off x="53340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4</a:t>
              </a:r>
            </a:p>
          </p:txBody>
        </p:sp>
        <p:sp>
          <p:nvSpPr>
            <p:cNvPr id="12302" name="Text Box 14"/>
            <p:cNvSpPr txBox="1">
              <a:spLocks noChangeArrowheads="1"/>
            </p:cNvSpPr>
            <p:nvPr/>
          </p:nvSpPr>
          <p:spPr bwMode="auto">
            <a:xfrm>
              <a:off x="59817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5</a:t>
              </a:r>
            </a:p>
          </p:txBody>
        </p:sp>
      </p:grpSp>
      <p:sp>
        <p:nvSpPr>
          <p:cNvPr id="18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String Methods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FADD77B4-EE04-C34A-8D96-61A51F545D7D}"/>
              </a:ext>
            </a:extLst>
          </p:cNvPr>
          <p:cNvSpPr/>
          <p:nvPr/>
        </p:nvSpPr>
        <p:spPr>
          <a:xfrm>
            <a:off x="519622" y="1250478"/>
            <a:ext cx="7865253" cy="44721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325438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</a:t>
            </a: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void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run() {</a:t>
            </a:r>
            <a:endParaRPr lang="en-US" dirty="0">
              <a:solidFill>
                <a:srgbClr val="931A68"/>
              </a:solidFill>
              <a:latin typeface="Monaco" pitchFamily="2" charset="77"/>
            </a:endParaRPr>
          </a:p>
          <a:p>
            <a:pPr>
              <a:tabLst>
                <a:tab pos="325438" algn="l"/>
              </a:tabLst>
            </a:pPr>
            <a:r>
              <a:rPr lang="en-US" dirty="0">
                <a:latin typeface="Monaco" pitchFamily="2" charset="77"/>
              </a:rPr>
              <a:t> 	String </a:t>
            </a:r>
            <a:r>
              <a:rPr lang="en-US" dirty="0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>
                <a:latin typeface="Monaco" pitchFamily="2" charset="77"/>
              </a:rPr>
              <a:t> = </a:t>
            </a:r>
            <a:r>
              <a:rPr lang="en-US" dirty="0">
                <a:solidFill>
                  <a:srgbClr val="3933FF"/>
                </a:solidFill>
                <a:latin typeface="Monaco" pitchFamily="2" charset="77"/>
              </a:rPr>
              <a:t>"Hi mom"</a:t>
            </a:r>
            <a:r>
              <a:rPr lang="en-US" dirty="0">
                <a:latin typeface="Monaco" pitchFamily="2" charset="77"/>
              </a:rPr>
              <a:t>;</a:t>
            </a:r>
          </a:p>
          <a:p>
            <a:pPr>
              <a:tabLst>
                <a:tab pos="325438" algn="l"/>
              </a:tabLst>
            </a:pPr>
            <a:endParaRPr lang="en-US" dirty="0">
              <a:latin typeface="Monaco" pitchFamily="2" charset="77"/>
            </a:endParaRPr>
          </a:p>
          <a:p>
            <a:pPr>
              <a:tabLst>
                <a:tab pos="325438" algn="l"/>
              </a:tabLst>
            </a:pP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	// example of length method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	</a:t>
            </a:r>
            <a:r>
              <a:rPr lang="en-US" dirty="0" err="1">
                <a:solidFill>
                  <a:srgbClr val="931A68"/>
                </a:solidFill>
                <a:latin typeface="Monaco" pitchFamily="2" charset="77"/>
              </a:rPr>
              <a:t>int</a:t>
            </a:r>
            <a:r>
              <a:rPr lang="en-US" dirty="0">
                <a:latin typeface="Monaco" pitchFamily="2" charset="77"/>
              </a:rPr>
              <a:t> </a:t>
            </a:r>
            <a:r>
              <a:rPr lang="en-US" dirty="0">
                <a:solidFill>
                  <a:srgbClr val="7E504F"/>
                </a:solidFill>
                <a:latin typeface="Monaco" pitchFamily="2" charset="77"/>
              </a:rPr>
              <a:t>length</a:t>
            </a:r>
            <a:r>
              <a:rPr lang="en-US" dirty="0">
                <a:latin typeface="Monaco" pitchFamily="2" charset="77"/>
              </a:rPr>
              <a:t> =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 err="1">
                <a:latin typeface="Monaco" pitchFamily="2" charset="77"/>
              </a:rPr>
              <a:t>.length</a:t>
            </a:r>
            <a:r>
              <a:rPr lang="en-US" dirty="0">
                <a:latin typeface="Monaco" pitchFamily="2" charset="77"/>
              </a:rPr>
              <a:t>();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	</a:t>
            </a:r>
            <a:r>
              <a:rPr lang="en-US" dirty="0" err="1">
                <a:latin typeface="Monaco" pitchFamily="2" charset="77"/>
              </a:rPr>
              <a:t>println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>
                <a:solidFill>
                  <a:srgbClr val="7E504F"/>
                </a:solidFill>
                <a:latin typeface="Monaco" pitchFamily="2" charset="77"/>
              </a:rPr>
              <a:t>length</a:t>
            </a:r>
            <a:r>
              <a:rPr lang="en-US" dirty="0">
                <a:latin typeface="Monaco" pitchFamily="2" charset="77"/>
              </a:rPr>
              <a:t>); </a:t>
            </a: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// prints 6</a:t>
            </a:r>
          </a:p>
          <a:p>
            <a:pPr>
              <a:tabLst>
                <a:tab pos="325438" algn="l"/>
                <a:tab pos="736600" algn="l"/>
              </a:tabLst>
            </a:pPr>
            <a:endParaRPr lang="en-US" dirty="0">
              <a:latin typeface="Monaco" pitchFamily="2" charset="77"/>
            </a:endParaRP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	// example of </a:t>
            </a:r>
            <a:r>
              <a:rPr lang="en-US" dirty="0" err="1">
                <a:solidFill>
                  <a:srgbClr val="4E9072"/>
                </a:solidFill>
                <a:latin typeface="Monaco" pitchFamily="2" charset="77"/>
              </a:rPr>
              <a:t>getCharAt</a:t>
            </a:r>
            <a:endParaRPr lang="en-US" dirty="0">
              <a:solidFill>
                <a:srgbClr val="4E9072"/>
              </a:solidFill>
              <a:latin typeface="Monaco" pitchFamily="2" charset="77"/>
            </a:endParaRP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	char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firstLetter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=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 err="1">
                <a:solidFill>
                  <a:srgbClr val="000000"/>
                </a:solidFill>
                <a:latin typeface="Monaco" pitchFamily="2" charset="77"/>
              </a:rPr>
              <a:t>.charAt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(0);</a:t>
            </a:r>
            <a:endParaRPr lang="en-US" dirty="0">
              <a:solidFill>
                <a:srgbClr val="7E504F"/>
              </a:solidFill>
              <a:latin typeface="Monaco" pitchFamily="2" charset="77"/>
            </a:endParaRP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	</a:t>
            </a:r>
            <a:r>
              <a:rPr lang="en-US" dirty="0" err="1">
                <a:latin typeface="Monaco" pitchFamily="2" charset="77"/>
              </a:rPr>
              <a:t>println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firstLetter</a:t>
            </a:r>
            <a:r>
              <a:rPr lang="en-US" dirty="0">
                <a:latin typeface="Monaco" pitchFamily="2" charset="77"/>
              </a:rPr>
              <a:t>); </a:t>
            </a: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// prints ‘H’</a:t>
            </a:r>
          </a:p>
          <a:p>
            <a:pPr>
              <a:tabLst>
                <a:tab pos="325438" algn="l"/>
                <a:tab pos="736600" algn="l"/>
              </a:tabLst>
            </a:pPr>
            <a:endParaRPr lang="en-US" dirty="0">
              <a:latin typeface="Monaco" pitchFamily="2" charset="77"/>
            </a:endParaRP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	// loop that prints letters one-by-one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	for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solidFill>
                  <a:srgbClr val="931A68"/>
                </a:solidFill>
                <a:latin typeface="Monaco" pitchFamily="2" charset="77"/>
              </a:rPr>
              <a:t>int</a:t>
            </a:r>
            <a:r>
              <a:rPr lang="en-US" dirty="0">
                <a:latin typeface="Monaco" pitchFamily="2" charset="77"/>
              </a:rPr>
              <a:t>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i</a:t>
            </a:r>
            <a:r>
              <a:rPr lang="en-US" dirty="0">
                <a:latin typeface="Monaco" pitchFamily="2" charset="77"/>
              </a:rPr>
              <a:t> = 0;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i</a:t>
            </a:r>
            <a:r>
              <a:rPr lang="en-US" dirty="0">
                <a:latin typeface="Monaco" pitchFamily="2" charset="77"/>
              </a:rPr>
              <a:t> &lt;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 err="1">
                <a:latin typeface="Monaco" pitchFamily="2" charset="77"/>
              </a:rPr>
              <a:t>.length</a:t>
            </a:r>
            <a:r>
              <a:rPr lang="en-US" dirty="0">
                <a:latin typeface="Monaco" pitchFamily="2" charset="77"/>
              </a:rPr>
              <a:t>();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i</a:t>
            </a:r>
            <a:r>
              <a:rPr lang="en-US" dirty="0">
                <a:latin typeface="Monaco" pitchFamily="2" charset="77"/>
              </a:rPr>
              <a:t>++) {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		char</a:t>
            </a:r>
            <a:r>
              <a:rPr lang="en-US" dirty="0">
                <a:latin typeface="Monaco" pitchFamily="2" charset="77"/>
              </a:rPr>
              <a:t>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ch</a:t>
            </a:r>
            <a:r>
              <a:rPr lang="en-US" dirty="0">
                <a:latin typeface="Monaco" pitchFamily="2" charset="77"/>
              </a:rPr>
              <a:t> =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 err="1">
                <a:latin typeface="Monaco" pitchFamily="2" charset="77"/>
              </a:rPr>
              <a:t>.charAt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i</a:t>
            </a:r>
            <a:r>
              <a:rPr lang="en-US" dirty="0">
                <a:latin typeface="Monaco" pitchFamily="2" charset="77"/>
              </a:rPr>
              <a:t>);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		</a:t>
            </a:r>
            <a:r>
              <a:rPr lang="en-US" dirty="0" err="1">
                <a:latin typeface="Monaco" pitchFamily="2" charset="77"/>
              </a:rPr>
              <a:t>println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ch</a:t>
            </a:r>
            <a:r>
              <a:rPr lang="en-US" dirty="0">
                <a:latin typeface="Monaco" pitchFamily="2" charset="77"/>
              </a:rPr>
              <a:t>);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	}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}</a:t>
            </a:r>
            <a:endParaRPr lang="en-US" dirty="0">
              <a:effectLst/>
              <a:latin typeface="Monaco" pitchFamily="2" charset="77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xmlns="" id="{B1E640B4-4385-A444-B40A-1BBCDA11FA47}"/>
              </a:ext>
            </a:extLst>
          </p:cNvPr>
          <p:cNvSpPr/>
          <p:nvPr/>
        </p:nvSpPr>
        <p:spPr>
          <a:xfrm>
            <a:off x="189781" y="966159"/>
            <a:ext cx="6866627" cy="4779034"/>
          </a:xfrm>
          <a:prstGeom prst="roundRect">
            <a:avLst>
              <a:gd name="adj" fmla="val 2921"/>
            </a:avLst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xmlns="" id="{8CF9BBF2-D2F9-1F40-956F-82763207FFE1}"/>
              </a:ext>
            </a:extLst>
          </p:cNvPr>
          <p:cNvSpPr/>
          <p:nvPr/>
        </p:nvSpPr>
        <p:spPr>
          <a:xfrm>
            <a:off x="7280694" y="1414731"/>
            <a:ext cx="2671314" cy="4275827"/>
          </a:xfrm>
          <a:prstGeom prst="roundRect">
            <a:avLst>
              <a:gd name="adj" fmla="val 2921"/>
            </a:avLst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8C309B2E-0AE4-CE44-A74D-EF44ABC8B556}"/>
              </a:ext>
            </a:extLst>
          </p:cNvPr>
          <p:cNvSpPr txBox="1"/>
          <p:nvPr/>
        </p:nvSpPr>
        <p:spPr>
          <a:xfrm>
            <a:off x="7901797" y="931653"/>
            <a:ext cx="1316386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Console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xmlns="" id="{F0BABE32-4C92-8D48-83E4-046BB0928CF3}"/>
              </a:ext>
            </a:extLst>
          </p:cNvPr>
          <p:cNvSpPr/>
          <p:nvPr/>
        </p:nvSpPr>
        <p:spPr>
          <a:xfrm>
            <a:off x="2852928" y="4249256"/>
            <a:ext cx="3023616" cy="465827"/>
          </a:xfrm>
          <a:prstGeom prst="roundRect">
            <a:avLst/>
          </a:pr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17662C6D-4844-1B46-928A-28298534DB91}"/>
              </a:ext>
            </a:extLst>
          </p:cNvPr>
          <p:cNvSpPr txBox="1"/>
          <p:nvPr/>
        </p:nvSpPr>
        <p:spPr>
          <a:xfrm>
            <a:off x="4392179" y="5821853"/>
            <a:ext cx="1290738" cy="4408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length</a:t>
            </a:r>
          </a:p>
        </p:txBody>
      </p:sp>
      <p:sp>
        <p:nvSpPr>
          <p:cNvPr id="23" name="Text Box 38">
            <a:extLst>
              <a:ext uri="{FF2B5EF4-FFF2-40B4-BE49-F238E27FC236}">
                <a16:creationId xmlns:a16="http://schemas.microsoft.com/office/drawing/2014/main" xmlns="" id="{E6312F2A-3EEC-184F-98D4-8011AC00A6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91393" y="6352710"/>
            <a:ext cx="990600" cy="52937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b="1" dirty="0">
                <a:latin typeface="Courier New" pitchFamily="1" charset="0"/>
              </a:rPr>
              <a:t>6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09058D34-8765-2D40-ABCC-4E3893C9DD4A}"/>
              </a:ext>
            </a:extLst>
          </p:cNvPr>
          <p:cNvSpPr txBox="1"/>
          <p:nvPr/>
        </p:nvSpPr>
        <p:spPr>
          <a:xfrm>
            <a:off x="260126" y="5821853"/>
            <a:ext cx="1475084" cy="4408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example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9980A9E2-FB7C-B94C-8138-04EED8855FA5}"/>
              </a:ext>
            </a:extLst>
          </p:cNvPr>
          <p:cNvSpPr txBox="1"/>
          <p:nvPr/>
        </p:nvSpPr>
        <p:spPr>
          <a:xfrm>
            <a:off x="7418717" y="1570008"/>
            <a:ext cx="369012" cy="442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0AFA8714-43C7-C44C-B64D-E888E5C7F709}"/>
              </a:ext>
            </a:extLst>
          </p:cNvPr>
          <p:cNvSpPr txBox="1"/>
          <p:nvPr/>
        </p:nvSpPr>
        <p:spPr>
          <a:xfrm>
            <a:off x="5856944" y="5834045"/>
            <a:ext cx="1129072" cy="440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first</a:t>
            </a:r>
          </a:p>
        </p:txBody>
      </p:sp>
      <p:sp>
        <p:nvSpPr>
          <p:cNvPr id="26" name="Text Box 38">
            <a:extLst>
              <a:ext uri="{FF2B5EF4-FFF2-40B4-BE49-F238E27FC236}">
                <a16:creationId xmlns:a16="http://schemas.microsoft.com/office/drawing/2014/main" xmlns="" id="{32F19FE5-09B4-734E-AB2D-021A277054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09854" y="6349835"/>
            <a:ext cx="990600" cy="52937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b="1" dirty="0">
                <a:solidFill>
                  <a:srgbClr val="0432FF"/>
                </a:solidFill>
                <a:latin typeface="Courier New" pitchFamily="1" charset="0"/>
              </a:rPr>
              <a:t>‘H’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9C8FD9A6-6629-654D-8FAD-BC9D1006B774}"/>
              </a:ext>
            </a:extLst>
          </p:cNvPr>
          <p:cNvSpPr txBox="1"/>
          <p:nvPr/>
        </p:nvSpPr>
        <p:spPr>
          <a:xfrm>
            <a:off x="7433093" y="1998454"/>
            <a:ext cx="369012" cy="442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H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A1ABB8DE-7AC7-F54D-A4C3-89D8D55C0EB6}"/>
              </a:ext>
            </a:extLst>
          </p:cNvPr>
          <p:cNvSpPr txBox="1"/>
          <p:nvPr/>
        </p:nvSpPr>
        <p:spPr>
          <a:xfrm>
            <a:off x="7462427" y="5846237"/>
            <a:ext cx="3431980" cy="440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9" name="Text Box 38">
            <a:extLst>
              <a:ext uri="{FF2B5EF4-FFF2-40B4-BE49-F238E27FC236}">
                <a16:creationId xmlns:a16="http://schemas.microsoft.com/office/drawing/2014/main" xmlns="" id="{C0B5861E-7017-3F4A-9430-AB017867FE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59534" y="6368123"/>
            <a:ext cx="990600" cy="52937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b="1" dirty="0">
                <a:latin typeface="Courier New" pitchFamily="1" charset="0"/>
              </a:rPr>
              <a:t>2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B2BD6FB9-A181-DA47-82F0-88881043875B}"/>
              </a:ext>
            </a:extLst>
          </p:cNvPr>
          <p:cNvSpPr txBox="1"/>
          <p:nvPr/>
        </p:nvSpPr>
        <p:spPr>
          <a:xfrm>
            <a:off x="7426997" y="2406886"/>
            <a:ext cx="369012" cy="442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H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546F3D25-5BAD-AC40-BABB-3AF6D3E890CE}"/>
              </a:ext>
            </a:extLst>
          </p:cNvPr>
          <p:cNvSpPr txBox="1"/>
          <p:nvPr/>
        </p:nvSpPr>
        <p:spPr>
          <a:xfrm>
            <a:off x="7433093" y="2790934"/>
            <a:ext cx="369012" cy="442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</a:p>
        </p:txBody>
      </p:sp>
    </p:spTree>
    <p:extLst>
      <p:ext uri="{BB962C8B-B14F-4D97-AF65-F5344CB8AC3E}">
        <p14:creationId xmlns:p14="http://schemas.microsoft.com/office/powerpoint/2010/main" val="18878584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254EB02B-808C-0945-B356-114F5EFDB3BE}"/>
              </a:ext>
            </a:extLst>
          </p:cNvPr>
          <p:cNvGrpSpPr/>
          <p:nvPr/>
        </p:nvGrpSpPr>
        <p:grpSpPr>
          <a:xfrm>
            <a:off x="327805" y="6278503"/>
            <a:ext cx="3886200" cy="1136650"/>
            <a:chOff x="2743200" y="5881687"/>
            <a:chExt cx="3886200" cy="1136650"/>
          </a:xfrm>
        </p:grpSpPr>
        <p:sp>
          <p:nvSpPr>
            <p:cNvPr id="12291" name="Rectangle 3"/>
            <p:cNvSpPr>
              <a:spLocks noChangeArrowheads="1"/>
            </p:cNvSpPr>
            <p:nvPr/>
          </p:nvSpPr>
          <p:spPr bwMode="auto">
            <a:xfrm>
              <a:off x="27432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H</a:t>
              </a:r>
            </a:p>
          </p:txBody>
        </p:sp>
        <p:sp>
          <p:nvSpPr>
            <p:cNvPr id="12292" name="Rectangle 4"/>
            <p:cNvSpPr>
              <a:spLocks noChangeArrowheads="1"/>
            </p:cNvSpPr>
            <p:nvPr/>
          </p:nvSpPr>
          <p:spPr bwMode="auto">
            <a:xfrm>
              <a:off x="33909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i</a:t>
              </a:r>
            </a:p>
          </p:txBody>
        </p:sp>
        <p:sp>
          <p:nvSpPr>
            <p:cNvPr id="12293" name="Rectangle 5"/>
            <p:cNvSpPr>
              <a:spLocks noChangeArrowheads="1"/>
            </p:cNvSpPr>
            <p:nvPr/>
          </p:nvSpPr>
          <p:spPr bwMode="auto">
            <a:xfrm>
              <a:off x="40386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 </a:t>
              </a:r>
            </a:p>
          </p:txBody>
        </p:sp>
        <p:sp>
          <p:nvSpPr>
            <p:cNvPr id="12294" name="Rectangle 6"/>
            <p:cNvSpPr>
              <a:spLocks noChangeArrowheads="1"/>
            </p:cNvSpPr>
            <p:nvPr/>
          </p:nvSpPr>
          <p:spPr bwMode="auto">
            <a:xfrm>
              <a:off x="46863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 dirty="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m</a:t>
              </a:r>
            </a:p>
          </p:txBody>
        </p:sp>
        <p:sp>
          <p:nvSpPr>
            <p:cNvPr id="12295" name="Rectangle 7"/>
            <p:cNvSpPr>
              <a:spLocks noChangeArrowheads="1"/>
            </p:cNvSpPr>
            <p:nvPr/>
          </p:nvSpPr>
          <p:spPr bwMode="auto">
            <a:xfrm>
              <a:off x="53340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o</a:t>
              </a:r>
            </a:p>
          </p:txBody>
        </p:sp>
        <p:sp>
          <p:nvSpPr>
            <p:cNvPr id="12296" name="Rectangle 8"/>
            <p:cNvSpPr>
              <a:spLocks noChangeArrowheads="1"/>
            </p:cNvSpPr>
            <p:nvPr/>
          </p:nvSpPr>
          <p:spPr bwMode="auto">
            <a:xfrm>
              <a:off x="59817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m</a:t>
              </a:r>
            </a:p>
          </p:txBody>
        </p:sp>
        <p:sp>
          <p:nvSpPr>
            <p:cNvPr id="12297" name="Text Box 9"/>
            <p:cNvSpPr txBox="1">
              <a:spLocks noChangeArrowheads="1"/>
            </p:cNvSpPr>
            <p:nvPr/>
          </p:nvSpPr>
          <p:spPr bwMode="auto">
            <a:xfrm>
              <a:off x="27432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0</a:t>
              </a:r>
            </a:p>
          </p:txBody>
        </p:sp>
        <p:sp>
          <p:nvSpPr>
            <p:cNvPr id="12298" name="Text Box 10"/>
            <p:cNvSpPr txBox="1">
              <a:spLocks noChangeArrowheads="1"/>
            </p:cNvSpPr>
            <p:nvPr/>
          </p:nvSpPr>
          <p:spPr bwMode="auto">
            <a:xfrm>
              <a:off x="33909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1</a:t>
              </a:r>
            </a:p>
          </p:txBody>
        </p:sp>
        <p:sp>
          <p:nvSpPr>
            <p:cNvPr id="12299" name="Text Box 11"/>
            <p:cNvSpPr txBox="1">
              <a:spLocks noChangeArrowheads="1"/>
            </p:cNvSpPr>
            <p:nvPr/>
          </p:nvSpPr>
          <p:spPr bwMode="auto">
            <a:xfrm>
              <a:off x="40386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2</a:t>
              </a:r>
            </a:p>
          </p:txBody>
        </p:sp>
        <p:sp>
          <p:nvSpPr>
            <p:cNvPr id="12300" name="Text Box 12"/>
            <p:cNvSpPr txBox="1">
              <a:spLocks noChangeArrowheads="1"/>
            </p:cNvSpPr>
            <p:nvPr/>
          </p:nvSpPr>
          <p:spPr bwMode="auto">
            <a:xfrm>
              <a:off x="46863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3</a:t>
              </a:r>
            </a:p>
          </p:txBody>
        </p:sp>
        <p:sp>
          <p:nvSpPr>
            <p:cNvPr id="12301" name="Text Box 13"/>
            <p:cNvSpPr txBox="1">
              <a:spLocks noChangeArrowheads="1"/>
            </p:cNvSpPr>
            <p:nvPr/>
          </p:nvSpPr>
          <p:spPr bwMode="auto">
            <a:xfrm>
              <a:off x="53340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4</a:t>
              </a:r>
            </a:p>
          </p:txBody>
        </p:sp>
        <p:sp>
          <p:nvSpPr>
            <p:cNvPr id="12302" name="Text Box 14"/>
            <p:cNvSpPr txBox="1">
              <a:spLocks noChangeArrowheads="1"/>
            </p:cNvSpPr>
            <p:nvPr/>
          </p:nvSpPr>
          <p:spPr bwMode="auto">
            <a:xfrm>
              <a:off x="59817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5</a:t>
              </a:r>
            </a:p>
          </p:txBody>
        </p:sp>
      </p:grpSp>
      <p:sp>
        <p:nvSpPr>
          <p:cNvPr id="18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String Methods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FADD77B4-EE04-C34A-8D96-61A51F545D7D}"/>
              </a:ext>
            </a:extLst>
          </p:cNvPr>
          <p:cNvSpPr/>
          <p:nvPr/>
        </p:nvSpPr>
        <p:spPr>
          <a:xfrm>
            <a:off x="519622" y="1250478"/>
            <a:ext cx="7865253" cy="44721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325438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</a:t>
            </a: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void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run() {</a:t>
            </a:r>
            <a:endParaRPr lang="en-US" dirty="0">
              <a:solidFill>
                <a:srgbClr val="931A68"/>
              </a:solidFill>
              <a:latin typeface="Monaco" pitchFamily="2" charset="77"/>
            </a:endParaRPr>
          </a:p>
          <a:p>
            <a:pPr>
              <a:tabLst>
                <a:tab pos="325438" algn="l"/>
              </a:tabLst>
            </a:pPr>
            <a:r>
              <a:rPr lang="en-US" dirty="0">
                <a:latin typeface="Monaco" pitchFamily="2" charset="77"/>
              </a:rPr>
              <a:t> 	String </a:t>
            </a:r>
            <a:r>
              <a:rPr lang="en-US" dirty="0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>
                <a:latin typeface="Monaco" pitchFamily="2" charset="77"/>
              </a:rPr>
              <a:t> = </a:t>
            </a:r>
            <a:r>
              <a:rPr lang="en-US" dirty="0">
                <a:solidFill>
                  <a:srgbClr val="3933FF"/>
                </a:solidFill>
                <a:latin typeface="Monaco" pitchFamily="2" charset="77"/>
              </a:rPr>
              <a:t>"Hi mom"</a:t>
            </a:r>
            <a:r>
              <a:rPr lang="en-US" dirty="0">
                <a:latin typeface="Monaco" pitchFamily="2" charset="77"/>
              </a:rPr>
              <a:t>;</a:t>
            </a:r>
          </a:p>
          <a:p>
            <a:pPr>
              <a:tabLst>
                <a:tab pos="325438" algn="l"/>
              </a:tabLst>
            </a:pPr>
            <a:endParaRPr lang="en-US" dirty="0">
              <a:latin typeface="Monaco" pitchFamily="2" charset="77"/>
            </a:endParaRPr>
          </a:p>
          <a:p>
            <a:pPr>
              <a:tabLst>
                <a:tab pos="325438" algn="l"/>
              </a:tabLst>
            </a:pP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	// example of length method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	</a:t>
            </a:r>
            <a:r>
              <a:rPr lang="en-US" dirty="0" err="1">
                <a:solidFill>
                  <a:srgbClr val="931A68"/>
                </a:solidFill>
                <a:latin typeface="Monaco" pitchFamily="2" charset="77"/>
              </a:rPr>
              <a:t>int</a:t>
            </a:r>
            <a:r>
              <a:rPr lang="en-US" dirty="0">
                <a:latin typeface="Monaco" pitchFamily="2" charset="77"/>
              </a:rPr>
              <a:t> </a:t>
            </a:r>
            <a:r>
              <a:rPr lang="en-US" dirty="0">
                <a:solidFill>
                  <a:srgbClr val="7E504F"/>
                </a:solidFill>
                <a:latin typeface="Monaco" pitchFamily="2" charset="77"/>
              </a:rPr>
              <a:t>length</a:t>
            </a:r>
            <a:r>
              <a:rPr lang="en-US" dirty="0">
                <a:latin typeface="Monaco" pitchFamily="2" charset="77"/>
              </a:rPr>
              <a:t> =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 err="1">
                <a:latin typeface="Monaco" pitchFamily="2" charset="77"/>
              </a:rPr>
              <a:t>.length</a:t>
            </a:r>
            <a:r>
              <a:rPr lang="en-US" dirty="0">
                <a:latin typeface="Monaco" pitchFamily="2" charset="77"/>
              </a:rPr>
              <a:t>();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	</a:t>
            </a:r>
            <a:r>
              <a:rPr lang="en-US" dirty="0" err="1">
                <a:latin typeface="Monaco" pitchFamily="2" charset="77"/>
              </a:rPr>
              <a:t>println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>
                <a:solidFill>
                  <a:srgbClr val="7E504F"/>
                </a:solidFill>
                <a:latin typeface="Monaco" pitchFamily="2" charset="77"/>
              </a:rPr>
              <a:t>length</a:t>
            </a:r>
            <a:r>
              <a:rPr lang="en-US" dirty="0">
                <a:latin typeface="Monaco" pitchFamily="2" charset="77"/>
              </a:rPr>
              <a:t>); </a:t>
            </a: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// prints 6</a:t>
            </a:r>
          </a:p>
          <a:p>
            <a:pPr>
              <a:tabLst>
                <a:tab pos="325438" algn="l"/>
                <a:tab pos="736600" algn="l"/>
              </a:tabLst>
            </a:pPr>
            <a:endParaRPr lang="en-US" dirty="0">
              <a:latin typeface="Monaco" pitchFamily="2" charset="77"/>
            </a:endParaRP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	// example of </a:t>
            </a:r>
            <a:r>
              <a:rPr lang="en-US" dirty="0" err="1">
                <a:solidFill>
                  <a:srgbClr val="4E9072"/>
                </a:solidFill>
                <a:latin typeface="Monaco" pitchFamily="2" charset="77"/>
              </a:rPr>
              <a:t>getCharAt</a:t>
            </a:r>
            <a:endParaRPr lang="en-US" dirty="0">
              <a:solidFill>
                <a:srgbClr val="4E9072"/>
              </a:solidFill>
              <a:latin typeface="Monaco" pitchFamily="2" charset="77"/>
            </a:endParaRP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	char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firstLetter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=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 err="1">
                <a:solidFill>
                  <a:srgbClr val="000000"/>
                </a:solidFill>
                <a:latin typeface="Monaco" pitchFamily="2" charset="77"/>
              </a:rPr>
              <a:t>.charAt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(0);</a:t>
            </a:r>
            <a:endParaRPr lang="en-US" dirty="0">
              <a:solidFill>
                <a:srgbClr val="7E504F"/>
              </a:solidFill>
              <a:latin typeface="Monaco" pitchFamily="2" charset="77"/>
            </a:endParaRP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	</a:t>
            </a:r>
            <a:r>
              <a:rPr lang="en-US" dirty="0" err="1">
                <a:latin typeface="Monaco" pitchFamily="2" charset="77"/>
              </a:rPr>
              <a:t>println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firstLetter</a:t>
            </a:r>
            <a:r>
              <a:rPr lang="en-US" dirty="0">
                <a:latin typeface="Monaco" pitchFamily="2" charset="77"/>
              </a:rPr>
              <a:t>); </a:t>
            </a: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// prints ‘H’</a:t>
            </a:r>
          </a:p>
          <a:p>
            <a:pPr>
              <a:tabLst>
                <a:tab pos="325438" algn="l"/>
                <a:tab pos="736600" algn="l"/>
              </a:tabLst>
            </a:pPr>
            <a:endParaRPr lang="en-US" dirty="0">
              <a:latin typeface="Monaco" pitchFamily="2" charset="77"/>
            </a:endParaRP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	// loop that prints letters one-by-one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	for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solidFill>
                  <a:srgbClr val="931A68"/>
                </a:solidFill>
                <a:latin typeface="Monaco" pitchFamily="2" charset="77"/>
              </a:rPr>
              <a:t>int</a:t>
            </a:r>
            <a:r>
              <a:rPr lang="en-US" dirty="0">
                <a:latin typeface="Monaco" pitchFamily="2" charset="77"/>
              </a:rPr>
              <a:t>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i</a:t>
            </a:r>
            <a:r>
              <a:rPr lang="en-US" dirty="0">
                <a:latin typeface="Monaco" pitchFamily="2" charset="77"/>
              </a:rPr>
              <a:t> = 0;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i</a:t>
            </a:r>
            <a:r>
              <a:rPr lang="en-US" dirty="0">
                <a:latin typeface="Monaco" pitchFamily="2" charset="77"/>
              </a:rPr>
              <a:t> &lt;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 err="1">
                <a:latin typeface="Monaco" pitchFamily="2" charset="77"/>
              </a:rPr>
              <a:t>.length</a:t>
            </a:r>
            <a:r>
              <a:rPr lang="en-US" dirty="0">
                <a:latin typeface="Monaco" pitchFamily="2" charset="77"/>
              </a:rPr>
              <a:t>();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i</a:t>
            </a:r>
            <a:r>
              <a:rPr lang="en-US" dirty="0">
                <a:latin typeface="Monaco" pitchFamily="2" charset="77"/>
              </a:rPr>
              <a:t>++) {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		char</a:t>
            </a:r>
            <a:r>
              <a:rPr lang="en-US" dirty="0">
                <a:latin typeface="Monaco" pitchFamily="2" charset="77"/>
              </a:rPr>
              <a:t>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ch</a:t>
            </a:r>
            <a:r>
              <a:rPr lang="en-US" dirty="0">
                <a:latin typeface="Monaco" pitchFamily="2" charset="77"/>
              </a:rPr>
              <a:t> =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 err="1">
                <a:latin typeface="Monaco" pitchFamily="2" charset="77"/>
              </a:rPr>
              <a:t>.charAt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i</a:t>
            </a:r>
            <a:r>
              <a:rPr lang="en-US" dirty="0">
                <a:latin typeface="Monaco" pitchFamily="2" charset="77"/>
              </a:rPr>
              <a:t>);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		</a:t>
            </a:r>
            <a:r>
              <a:rPr lang="en-US" dirty="0" err="1">
                <a:latin typeface="Monaco" pitchFamily="2" charset="77"/>
              </a:rPr>
              <a:t>println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ch</a:t>
            </a:r>
            <a:r>
              <a:rPr lang="en-US" dirty="0">
                <a:latin typeface="Monaco" pitchFamily="2" charset="77"/>
              </a:rPr>
              <a:t>);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	}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}</a:t>
            </a:r>
            <a:endParaRPr lang="en-US" dirty="0">
              <a:effectLst/>
              <a:latin typeface="Monaco" pitchFamily="2" charset="77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xmlns="" id="{B1E640B4-4385-A444-B40A-1BBCDA11FA47}"/>
              </a:ext>
            </a:extLst>
          </p:cNvPr>
          <p:cNvSpPr/>
          <p:nvPr/>
        </p:nvSpPr>
        <p:spPr>
          <a:xfrm>
            <a:off x="189781" y="966159"/>
            <a:ext cx="6866627" cy="4779034"/>
          </a:xfrm>
          <a:prstGeom prst="roundRect">
            <a:avLst>
              <a:gd name="adj" fmla="val 2921"/>
            </a:avLst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xmlns="" id="{8CF9BBF2-D2F9-1F40-956F-82763207FFE1}"/>
              </a:ext>
            </a:extLst>
          </p:cNvPr>
          <p:cNvSpPr/>
          <p:nvPr/>
        </p:nvSpPr>
        <p:spPr>
          <a:xfrm>
            <a:off x="7280694" y="1414731"/>
            <a:ext cx="2671314" cy="4275827"/>
          </a:xfrm>
          <a:prstGeom prst="roundRect">
            <a:avLst>
              <a:gd name="adj" fmla="val 2921"/>
            </a:avLst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8C309B2E-0AE4-CE44-A74D-EF44ABC8B556}"/>
              </a:ext>
            </a:extLst>
          </p:cNvPr>
          <p:cNvSpPr txBox="1"/>
          <p:nvPr/>
        </p:nvSpPr>
        <p:spPr>
          <a:xfrm>
            <a:off x="7901797" y="931653"/>
            <a:ext cx="1316386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Console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xmlns="" id="{F0BABE32-4C92-8D48-83E4-046BB0928CF3}"/>
              </a:ext>
            </a:extLst>
          </p:cNvPr>
          <p:cNvSpPr/>
          <p:nvPr/>
        </p:nvSpPr>
        <p:spPr>
          <a:xfrm>
            <a:off x="2596896" y="4505288"/>
            <a:ext cx="2670048" cy="493432"/>
          </a:xfrm>
          <a:prstGeom prst="roundRect">
            <a:avLst/>
          </a:pr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17662C6D-4844-1B46-928A-28298534DB91}"/>
              </a:ext>
            </a:extLst>
          </p:cNvPr>
          <p:cNvSpPr txBox="1"/>
          <p:nvPr/>
        </p:nvSpPr>
        <p:spPr>
          <a:xfrm>
            <a:off x="4392179" y="5821853"/>
            <a:ext cx="1290738" cy="4408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length</a:t>
            </a:r>
          </a:p>
        </p:txBody>
      </p:sp>
      <p:sp>
        <p:nvSpPr>
          <p:cNvPr id="23" name="Text Box 38">
            <a:extLst>
              <a:ext uri="{FF2B5EF4-FFF2-40B4-BE49-F238E27FC236}">
                <a16:creationId xmlns:a16="http://schemas.microsoft.com/office/drawing/2014/main" xmlns="" id="{E6312F2A-3EEC-184F-98D4-8011AC00A6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91393" y="6352710"/>
            <a:ext cx="990600" cy="52937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b="1" dirty="0">
                <a:latin typeface="Courier New" pitchFamily="1" charset="0"/>
              </a:rPr>
              <a:t>6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09058D34-8765-2D40-ABCC-4E3893C9DD4A}"/>
              </a:ext>
            </a:extLst>
          </p:cNvPr>
          <p:cNvSpPr txBox="1"/>
          <p:nvPr/>
        </p:nvSpPr>
        <p:spPr>
          <a:xfrm>
            <a:off x="260126" y="5821853"/>
            <a:ext cx="1475084" cy="4408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example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9980A9E2-FB7C-B94C-8138-04EED8855FA5}"/>
              </a:ext>
            </a:extLst>
          </p:cNvPr>
          <p:cNvSpPr txBox="1"/>
          <p:nvPr/>
        </p:nvSpPr>
        <p:spPr>
          <a:xfrm>
            <a:off x="7418717" y="1570008"/>
            <a:ext cx="369012" cy="442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0AFA8714-43C7-C44C-B64D-E888E5C7F709}"/>
              </a:ext>
            </a:extLst>
          </p:cNvPr>
          <p:cNvSpPr txBox="1"/>
          <p:nvPr/>
        </p:nvSpPr>
        <p:spPr>
          <a:xfrm>
            <a:off x="5856944" y="5834045"/>
            <a:ext cx="1129072" cy="440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first</a:t>
            </a:r>
          </a:p>
        </p:txBody>
      </p:sp>
      <p:sp>
        <p:nvSpPr>
          <p:cNvPr id="26" name="Text Box 38">
            <a:extLst>
              <a:ext uri="{FF2B5EF4-FFF2-40B4-BE49-F238E27FC236}">
                <a16:creationId xmlns:a16="http://schemas.microsoft.com/office/drawing/2014/main" xmlns="" id="{32F19FE5-09B4-734E-AB2D-021A277054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09854" y="6349835"/>
            <a:ext cx="990600" cy="52937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b="1" dirty="0">
                <a:solidFill>
                  <a:srgbClr val="0432FF"/>
                </a:solidFill>
                <a:latin typeface="Courier New" pitchFamily="1" charset="0"/>
              </a:rPr>
              <a:t>‘H’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9C8FD9A6-6629-654D-8FAD-BC9D1006B774}"/>
              </a:ext>
            </a:extLst>
          </p:cNvPr>
          <p:cNvSpPr txBox="1"/>
          <p:nvPr/>
        </p:nvSpPr>
        <p:spPr>
          <a:xfrm>
            <a:off x="7433093" y="1998454"/>
            <a:ext cx="369012" cy="442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H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A1ABB8DE-7AC7-F54D-A4C3-89D8D55C0EB6}"/>
              </a:ext>
            </a:extLst>
          </p:cNvPr>
          <p:cNvSpPr txBox="1"/>
          <p:nvPr/>
        </p:nvSpPr>
        <p:spPr>
          <a:xfrm>
            <a:off x="7462427" y="5846237"/>
            <a:ext cx="3431980" cy="440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9" name="Text Box 38">
            <a:extLst>
              <a:ext uri="{FF2B5EF4-FFF2-40B4-BE49-F238E27FC236}">
                <a16:creationId xmlns:a16="http://schemas.microsoft.com/office/drawing/2014/main" xmlns="" id="{C0B5861E-7017-3F4A-9430-AB017867FE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59534" y="6368123"/>
            <a:ext cx="990600" cy="52937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b="1" dirty="0">
                <a:latin typeface="Courier New" pitchFamily="1" charset="0"/>
              </a:rPr>
              <a:t>2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B2BD6FB9-A181-DA47-82F0-88881043875B}"/>
              </a:ext>
            </a:extLst>
          </p:cNvPr>
          <p:cNvSpPr txBox="1"/>
          <p:nvPr/>
        </p:nvSpPr>
        <p:spPr>
          <a:xfrm>
            <a:off x="7426997" y="2406886"/>
            <a:ext cx="369012" cy="442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H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546F3D25-5BAD-AC40-BABB-3AF6D3E890CE}"/>
              </a:ext>
            </a:extLst>
          </p:cNvPr>
          <p:cNvSpPr txBox="1"/>
          <p:nvPr/>
        </p:nvSpPr>
        <p:spPr>
          <a:xfrm>
            <a:off x="7433093" y="2790934"/>
            <a:ext cx="369012" cy="442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</a:p>
        </p:txBody>
      </p:sp>
    </p:spTree>
    <p:extLst>
      <p:ext uri="{BB962C8B-B14F-4D97-AF65-F5344CB8AC3E}">
        <p14:creationId xmlns:p14="http://schemas.microsoft.com/office/powerpoint/2010/main" val="98623157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254EB02B-808C-0945-B356-114F5EFDB3BE}"/>
              </a:ext>
            </a:extLst>
          </p:cNvPr>
          <p:cNvGrpSpPr/>
          <p:nvPr/>
        </p:nvGrpSpPr>
        <p:grpSpPr>
          <a:xfrm>
            <a:off x="327805" y="6278503"/>
            <a:ext cx="3886200" cy="1136650"/>
            <a:chOff x="2743200" y="5881687"/>
            <a:chExt cx="3886200" cy="1136650"/>
          </a:xfrm>
        </p:grpSpPr>
        <p:sp>
          <p:nvSpPr>
            <p:cNvPr id="12291" name="Rectangle 3"/>
            <p:cNvSpPr>
              <a:spLocks noChangeArrowheads="1"/>
            </p:cNvSpPr>
            <p:nvPr/>
          </p:nvSpPr>
          <p:spPr bwMode="auto">
            <a:xfrm>
              <a:off x="27432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H</a:t>
              </a:r>
            </a:p>
          </p:txBody>
        </p:sp>
        <p:sp>
          <p:nvSpPr>
            <p:cNvPr id="12292" name="Rectangle 4"/>
            <p:cNvSpPr>
              <a:spLocks noChangeArrowheads="1"/>
            </p:cNvSpPr>
            <p:nvPr/>
          </p:nvSpPr>
          <p:spPr bwMode="auto">
            <a:xfrm>
              <a:off x="33909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i</a:t>
              </a:r>
            </a:p>
          </p:txBody>
        </p:sp>
        <p:sp>
          <p:nvSpPr>
            <p:cNvPr id="12293" name="Rectangle 5"/>
            <p:cNvSpPr>
              <a:spLocks noChangeArrowheads="1"/>
            </p:cNvSpPr>
            <p:nvPr/>
          </p:nvSpPr>
          <p:spPr bwMode="auto">
            <a:xfrm>
              <a:off x="40386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 </a:t>
              </a:r>
            </a:p>
          </p:txBody>
        </p:sp>
        <p:sp>
          <p:nvSpPr>
            <p:cNvPr id="12294" name="Rectangle 6"/>
            <p:cNvSpPr>
              <a:spLocks noChangeArrowheads="1"/>
            </p:cNvSpPr>
            <p:nvPr/>
          </p:nvSpPr>
          <p:spPr bwMode="auto">
            <a:xfrm>
              <a:off x="46863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 dirty="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m</a:t>
              </a:r>
            </a:p>
          </p:txBody>
        </p:sp>
        <p:sp>
          <p:nvSpPr>
            <p:cNvPr id="12295" name="Rectangle 7"/>
            <p:cNvSpPr>
              <a:spLocks noChangeArrowheads="1"/>
            </p:cNvSpPr>
            <p:nvPr/>
          </p:nvSpPr>
          <p:spPr bwMode="auto">
            <a:xfrm>
              <a:off x="53340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o</a:t>
              </a:r>
            </a:p>
          </p:txBody>
        </p:sp>
        <p:sp>
          <p:nvSpPr>
            <p:cNvPr id="12296" name="Rectangle 8"/>
            <p:cNvSpPr>
              <a:spLocks noChangeArrowheads="1"/>
            </p:cNvSpPr>
            <p:nvPr/>
          </p:nvSpPr>
          <p:spPr bwMode="auto">
            <a:xfrm>
              <a:off x="59817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m</a:t>
              </a:r>
            </a:p>
          </p:txBody>
        </p:sp>
        <p:sp>
          <p:nvSpPr>
            <p:cNvPr id="12297" name="Text Box 9"/>
            <p:cNvSpPr txBox="1">
              <a:spLocks noChangeArrowheads="1"/>
            </p:cNvSpPr>
            <p:nvPr/>
          </p:nvSpPr>
          <p:spPr bwMode="auto">
            <a:xfrm>
              <a:off x="27432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0</a:t>
              </a:r>
            </a:p>
          </p:txBody>
        </p:sp>
        <p:sp>
          <p:nvSpPr>
            <p:cNvPr id="12298" name="Text Box 10"/>
            <p:cNvSpPr txBox="1">
              <a:spLocks noChangeArrowheads="1"/>
            </p:cNvSpPr>
            <p:nvPr/>
          </p:nvSpPr>
          <p:spPr bwMode="auto">
            <a:xfrm>
              <a:off x="33909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1</a:t>
              </a:r>
            </a:p>
          </p:txBody>
        </p:sp>
        <p:sp>
          <p:nvSpPr>
            <p:cNvPr id="12299" name="Text Box 11"/>
            <p:cNvSpPr txBox="1">
              <a:spLocks noChangeArrowheads="1"/>
            </p:cNvSpPr>
            <p:nvPr/>
          </p:nvSpPr>
          <p:spPr bwMode="auto">
            <a:xfrm>
              <a:off x="40386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2</a:t>
              </a:r>
            </a:p>
          </p:txBody>
        </p:sp>
        <p:sp>
          <p:nvSpPr>
            <p:cNvPr id="12300" name="Text Box 12"/>
            <p:cNvSpPr txBox="1">
              <a:spLocks noChangeArrowheads="1"/>
            </p:cNvSpPr>
            <p:nvPr/>
          </p:nvSpPr>
          <p:spPr bwMode="auto">
            <a:xfrm>
              <a:off x="46863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3</a:t>
              </a:r>
            </a:p>
          </p:txBody>
        </p:sp>
        <p:sp>
          <p:nvSpPr>
            <p:cNvPr id="12301" name="Text Box 13"/>
            <p:cNvSpPr txBox="1">
              <a:spLocks noChangeArrowheads="1"/>
            </p:cNvSpPr>
            <p:nvPr/>
          </p:nvSpPr>
          <p:spPr bwMode="auto">
            <a:xfrm>
              <a:off x="53340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4</a:t>
              </a:r>
            </a:p>
          </p:txBody>
        </p:sp>
        <p:sp>
          <p:nvSpPr>
            <p:cNvPr id="12302" name="Text Box 14"/>
            <p:cNvSpPr txBox="1">
              <a:spLocks noChangeArrowheads="1"/>
            </p:cNvSpPr>
            <p:nvPr/>
          </p:nvSpPr>
          <p:spPr bwMode="auto">
            <a:xfrm>
              <a:off x="59817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5</a:t>
              </a:r>
            </a:p>
          </p:txBody>
        </p:sp>
      </p:grpSp>
      <p:sp>
        <p:nvSpPr>
          <p:cNvPr id="18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String Methods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FADD77B4-EE04-C34A-8D96-61A51F545D7D}"/>
              </a:ext>
            </a:extLst>
          </p:cNvPr>
          <p:cNvSpPr/>
          <p:nvPr/>
        </p:nvSpPr>
        <p:spPr>
          <a:xfrm>
            <a:off x="519622" y="1250478"/>
            <a:ext cx="7865253" cy="44721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325438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</a:t>
            </a: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void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run() {</a:t>
            </a:r>
            <a:endParaRPr lang="en-US" dirty="0">
              <a:solidFill>
                <a:srgbClr val="931A68"/>
              </a:solidFill>
              <a:latin typeface="Monaco" pitchFamily="2" charset="77"/>
            </a:endParaRPr>
          </a:p>
          <a:p>
            <a:pPr>
              <a:tabLst>
                <a:tab pos="325438" algn="l"/>
              </a:tabLst>
            </a:pPr>
            <a:r>
              <a:rPr lang="en-US" dirty="0">
                <a:latin typeface="Monaco" pitchFamily="2" charset="77"/>
              </a:rPr>
              <a:t> 	String </a:t>
            </a:r>
            <a:r>
              <a:rPr lang="en-US" dirty="0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>
                <a:latin typeface="Monaco" pitchFamily="2" charset="77"/>
              </a:rPr>
              <a:t> = </a:t>
            </a:r>
            <a:r>
              <a:rPr lang="en-US" dirty="0">
                <a:solidFill>
                  <a:srgbClr val="3933FF"/>
                </a:solidFill>
                <a:latin typeface="Monaco" pitchFamily="2" charset="77"/>
              </a:rPr>
              <a:t>"Hi mom"</a:t>
            </a:r>
            <a:r>
              <a:rPr lang="en-US" dirty="0">
                <a:latin typeface="Monaco" pitchFamily="2" charset="77"/>
              </a:rPr>
              <a:t>;</a:t>
            </a:r>
          </a:p>
          <a:p>
            <a:pPr>
              <a:tabLst>
                <a:tab pos="325438" algn="l"/>
              </a:tabLst>
            </a:pPr>
            <a:endParaRPr lang="en-US" dirty="0">
              <a:latin typeface="Monaco" pitchFamily="2" charset="77"/>
            </a:endParaRPr>
          </a:p>
          <a:p>
            <a:pPr>
              <a:tabLst>
                <a:tab pos="325438" algn="l"/>
              </a:tabLst>
            </a:pP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	// example of length method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	</a:t>
            </a:r>
            <a:r>
              <a:rPr lang="en-US" dirty="0" err="1">
                <a:solidFill>
                  <a:srgbClr val="931A68"/>
                </a:solidFill>
                <a:latin typeface="Monaco" pitchFamily="2" charset="77"/>
              </a:rPr>
              <a:t>int</a:t>
            </a:r>
            <a:r>
              <a:rPr lang="en-US" dirty="0">
                <a:latin typeface="Monaco" pitchFamily="2" charset="77"/>
              </a:rPr>
              <a:t> </a:t>
            </a:r>
            <a:r>
              <a:rPr lang="en-US" dirty="0">
                <a:solidFill>
                  <a:srgbClr val="7E504F"/>
                </a:solidFill>
                <a:latin typeface="Monaco" pitchFamily="2" charset="77"/>
              </a:rPr>
              <a:t>length</a:t>
            </a:r>
            <a:r>
              <a:rPr lang="en-US" dirty="0">
                <a:latin typeface="Monaco" pitchFamily="2" charset="77"/>
              </a:rPr>
              <a:t> =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 err="1">
                <a:latin typeface="Monaco" pitchFamily="2" charset="77"/>
              </a:rPr>
              <a:t>.length</a:t>
            </a:r>
            <a:r>
              <a:rPr lang="en-US" dirty="0">
                <a:latin typeface="Monaco" pitchFamily="2" charset="77"/>
              </a:rPr>
              <a:t>();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	</a:t>
            </a:r>
            <a:r>
              <a:rPr lang="en-US" dirty="0" err="1">
                <a:latin typeface="Monaco" pitchFamily="2" charset="77"/>
              </a:rPr>
              <a:t>println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>
                <a:solidFill>
                  <a:srgbClr val="7E504F"/>
                </a:solidFill>
                <a:latin typeface="Monaco" pitchFamily="2" charset="77"/>
              </a:rPr>
              <a:t>length</a:t>
            </a:r>
            <a:r>
              <a:rPr lang="en-US" dirty="0">
                <a:latin typeface="Monaco" pitchFamily="2" charset="77"/>
              </a:rPr>
              <a:t>); </a:t>
            </a: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// prints 6</a:t>
            </a:r>
          </a:p>
          <a:p>
            <a:pPr>
              <a:tabLst>
                <a:tab pos="325438" algn="l"/>
                <a:tab pos="736600" algn="l"/>
              </a:tabLst>
            </a:pPr>
            <a:endParaRPr lang="en-US" dirty="0">
              <a:latin typeface="Monaco" pitchFamily="2" charset="77"/>
            </a:endParaRP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	// example of </a:t>
            </a:r>
            <a:r>
              <a:rPr lang="en-US" dirty="0" err="1">
                <a:solidFill>
                  <a:srgbClr val="4E9072"/>
                </a:solidFill>
                <a:latin typeface="Monaco" pitchFamily="2" charset="77"/>
              </a:rPr>
              <a:t>getCharAt</a:t>
            </a:r>
            <a:endParaRPr lang="en-US" dirty="0">
              <a:solidFill>
                <a:srgbClr val="4E9072"/>
              </a:solidFill>
              <a:latin typeface="Monaco" pitchFamily="2" charset="77"/>
            </a:endParaRP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	char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firstLetter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=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 err="1">
                <a:solidFill>
                  <a:srgbClr val="000000"/>
                </a:solidFill>
                <a:latin typeface="Monaco" pitchFamily="2" charset="77"/>
              </a:rPr>
              <a:t>.charAt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(0);</a:t>
            </a:r>
            <a:endParaRPr lang="en-US" dirty="0">
              <a:solidFill>
                <a:srgbClr val="7E504F"/>
              </a:solidFill>
              <a:latin typeface="Monaco" pitchFamily="2" charset="77"/>
            </a:endParaRP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	</a:t>
            </a:r>
            <a:r>
              <a:rPr lang="en-US" dirty="0" err="1">
                <a:latin typeface="Monaco" pitchFamily="2" charset="77"/>
              </a:rPr>
              <a:t>println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firstLetter</a:t>
            </a:r>
            <a:r>
              <a:rPr lang="en-US" dirty="0">
                <a:latin typeface="Monaco" pitchFamily="2" charset="77"/>
              </a:rPr>
              <a:t>); </a:t>
            </a: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// prints ‘H’</a:t>
            </a:r>
          </a:p>
          <a:p>
            <a:pPr>
              <a:tabLst>
                <a:tab pos="325438" algn="l"/>
                <a:tab pos="736600" algn="l"/>
              </a:tabLst>
            </a:pPr>
            <a:endParaRPr lang="en-US" dirty="0">
              <a:latin typeface="Monaco" pitchFamily="2" charset="77"/>
            </a:endParaRP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	// loop that prints letters one-by-one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	for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solidFill>
                  <a:srgbClr val="931A68"/>
                </a:solidFill>
                <a:latin typeface="Monaco" pitchFamily="2" charset="77"/>
              </a:rPr>
              <a:t>int</a:t>
            </a:r>
            <a:r>
              <a:rPr lang="en-US" dirty="0">
                <a:latin typeface="Monaco" pitchFamily="2" charset="77"/>
              </a:rPr>
              <a:t>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i</a:t>
            </a:r>
            <a:r>
              <a:rPr lang="en-US" dirty="0">
                <a:latin typeface="Monaco" pitchFamily="2" charset="77"/>
              </a:rPr>
              <a:t> = 0;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i</a:t>
            </a:r>
            <a:r>
              <a:rPr lang="en-US" dirty="0">
                <a:latin typeface="Monaco" pitchFamily="2" charset="77"/>
              </a:rPr>
              <a:t> &lt;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 err="1">
                <a:latin typeface="Monaco" pitchFamily="2" charset="77"/>
              </a:rPr>
              <a:t>.length</a:t>
            </a:r>
            <a:r>
              <a:rPr lang="en-US" dirty="0">
                <a:latin typeface="Monaco" pitchFamily="2" charset="77"/>
              </a:rPr>
              <a:t>();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i</a:t>
            </a:r>
            <a:r>
              <a:rPr lang="en-US" dirty="0">
                <a:latin typeface="Monaco" pitchFamily="2" charset="77"/>
              </a:rPr>
              <a:t>++) {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		char</a:t>
            </a:r>
            <a:r>
              <a:rPr lang="en-US" dirty="0">
                <a:latin typeface="Monaco" pitchFamily="2" charset="77"/>
              </a:rPr>
              <a:t>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ch</a:t>
            </a:r>
            <a:r>
              <a:rPr lang="en-US" dirty="0">
                <a:latin typeface="Monaco" pitchFamily="2" charset="77"/>
              </a:rPr>
              <a:t> =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 err="1">
                <a:latin typeface="Monaco" pitchFamily="2" charset="77"/>
              </a:rPr>
              <a:t>.charAt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i</a:t>
            </a:r>
            <a:r>
              <a:rPr lang="en-US" dirty="0">
                <a:latin typeface="Monaco" pitchFamily="2" charset="77"/>
              </a:rPr>
              <a:t>);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		</a:t>
            </a:r>
            <a:r>
              <a:rPr lang="en-US" dirty="0" err="1">
                <a:latin typeface="Monaco" pitchFamily="2" charset="77"/>
              </a:rPr>
              <a:t>println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ch</a:t>
            </a:r>
            <a:r>
              <a:rPr lang="en-US" dirty="0">
                <a:latin typeface="Monaco" pitchFamily="2" charset="77"/>
              </a:rPr>
              <a:t>);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	}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}</a:t>
            </a:r>
            <a:endParaRPr lang="en-US" dirty="0">
              <a:effectLst/>
              <a:latin typeface="Monaco" pitchFamily="2" charset="77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xmlns="" id="{B1E640B4-4385-A444-B40A-1BBCDA11FA47}"/>
              </a:ext>
            </a:extLst>
          </p:cNvPr>
          <p:cNvSpPr/>
          <p:nvPr/>
        </p:nvSpPr>
        <p:spPr>
          <a:xfrm>
            <a:off x="189781" y="966159"/>
            <a:ext cx="6866627" cy="4779034"/>
          </a:xfrm>
          <a:prstGeom prst="roundRect">
            <a:avLst>
              <a:gd name="adj" fmla="val 2921"/>
            </a:avLst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xmlns="" id="{8CF9BBF2-D2F9-1F40-956F-82763207FFE1}"/>
              </a:ext>
            </a:extLst>
          </p:cNvPr>
          <p:cNvSpPr/>
          <p:nvPr/>
        </p:nvSpPr>
        <p:spPr>
          <a:xfrm>
            <a:off x="7280694" y="1414731"/>
            <a:ext cx="2671314" cy="4275827"/>
          </a:xfrm>
          <a:prstGeom prst="roundRect">
            <a:avLst>
              <a:gd name="adj" fmla="val 2921"/>
            </a:avLst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8C309B2E-0AE4-CE44-A74D-EF44ABC8B556}"/>
              </a:ext>
            </a:extLst>
          </p:cNvPr>
          <p:cNvSpPr txBox="1"/>
          <p:nvPr/>
        </p:nvSpPr>
        <p:spPr>
          <a:xfrm>
            <a:off x="7901797" y="931653"/>
            <a:ext cx="1316386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Console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xmlns="" id="{F0BABE32-4C92-8D48-83E4-046BB0928CF3}"/>
              </a:ext>
            </a:extLst>
          </p:cNvPr>
          <p:cNvSpPr/>
          <p:nvPr/>
        </p:nvSpPr>
        <p:spPr>
          <a:xfrm>
            <a:off x="1231392" y="4505288"/>
            <a:ext cx="4035552" cy="493432"/>
          </a:xfrm>
          <a:prstGeom prst="roundRect">
            <a:avLst/>
          </a:pr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17662C6D-4844-1B46-928A-28298534DB91}"/>
              </a:ext>
            </a:extLst>
          </p:cNvPr>
          <p:cNvSpPr txBox="1"/>
          <p:nvPr/>
        </p:nvSpPr>
        <p:spPr>
          <a:xfrm>
            <a:off x="4392179" y="5821853"/>
            <a:ext cx="1290738" cy="4408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length</a:t>
            </a:r>
          </a:p>
        </p:txBody>
      </p:sp>
      <p:sp>
        <p:nvSpPr>
          <p:cNvPr id="23" name="Text Box 38">
            <a:extLst>
              <a:ext uri="{FF2B5EF4-FFF2-40B4-BE49-F238E27FC236}">
                <a16:creationId xmlns:a16="http://schemas.microsoft.com/office/drawing/2014/main" xmlns="" id="{E6312F2A-3EEC-184F-98D4-8011AC00A6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91393" y="6352710"/>
            <a:ext cx="990600" cy="52937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b="1" dirty="0">
                <a:latin typeface="Courier New" pitchFamily="1" charset="0"/>
              </a:rPr>
              <a:t>6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09058D34-8765-2D40-ABCC-4E3893C9DD4A}"/>
              </a:ext>
            </a:extLst>
          </p:cNvPr>
          <p:cNvSpPr txBox="1"/>
          <p:nvPr/>
        </p:nvSpPr>
        <p:spPr>
          <a:xfrm>
            <a:off x="260126" y="5821853"/>
            <a:ext cx="1475084" cy="4408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example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9980A9E2-FB7C-B94C-8138-04EED8855FA5}"/>
              </a:ext>
            </a:extLst>
          </p:cNvPr>
          <p:cNvSpPr txBox="1"/>
          <p:nvPr/>
        </p:nvSpPr>
        <p:spPr>
          <a:xfrm>
            <a:off x="7418717" y="1570008"/>
            <a:ext cx="369012" cy="442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0AFA8714-43C7-C44C-B64D-E888E5C7F709}"/>
              </a:ext>
            </a:extLst>
          </p:cNvPr>
          <p:cNvSpPr txBox="1"/>
          <p:nvPr/>
        </p:nvSpPr>
        <p:spPr>
          <a:xfrm>
            <a:off x="5856944" y="5834045"/>
            <a:ext cx="1129072" cy="440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first</a:t>
            </a:r>
          </a:p>
        </p:txBody>
      </p:sp>
      <p:sp>
        <p:nvSpPr>
          <p:cNvPr id="26" name="Text Box 38">
            <a:extLst>
              <a:ext uri="{FF2B5EF4-FFF2-40B4-BE49-F238E27FC236}">
                <a16:creationId xmlns:a16="http://schemas.microsoft.com/office/drawing/2014/main" xmlns="" id="{32F19FE5-09B4-734E-AB2D-021A277054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09854" y="6349835"/>
            <a:ext cx="990600" cy="52937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b="1" dirty="0">
                <a:solidFill>
                  <a:srgbClr val="0432FF"/>
                </a:solidFill>
                <a:latin typeface="Courier New" pitchFamily="1" charset="0"/>
              </a:rPr>
              <a:t>‘H’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9C8FD9A6-6629-654D-8FAD-BC9D1006B774}"/>
              </a:ext>
            </a:extLst>
          </p:cNvPr>
          <p:cNvSpPr txBox="1"/>
          <p:nvPr/>
        </p:nvSpPr>
        <p:spPr>
          <a:xfrm>
            <a:off x="7433093" y="1998454"/>
            <a:ext cx="369012" cy="442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H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A1ABB8DE-7AC7-F54D-A4C3-89D8D55C0EB6}"/>
              </a:ext>
            </a:extLst>
          </p:cNvPr>
          <p:cNvSpPr txBox="1"/>
          <p:nvPr/>
        </p:nvSpPr>
        <p:spPr>
          <a:xfrm>
            <a:off x="7462427" y="5846237"/>
            <a:ext cx="3431980" cy="440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9" name="Text Box 38">
            <a:extLst>
              <a:ext uri="{FF2B5EF4-FFF2-40B4-BE49-F238E27FC236}">
                <a16:creationId xmlns:a16="http://schemas.microsoft.com/office/drawing/2014/main" xmlns="" id="{C0B5861E-7017-3F4A-9430-AB017867FE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59534" y="6368123"/>
            <a:ext cx="990600" cy="52937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b="1" dirty="0">
                <a:latin typeface="Courier New" pitchFamily="1" charset="0"/>
              </a:rPr>
              <a:t>2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B2BD6FB9-A181-DA47-82F0-88881043875B}"/>
              </a:ext>
            </a:extLst>
          </p:cNvPr>
          <p:cNvSpPr txBox="1"/>
          <p:nvPr/>
        </p:nvSpPr>
        <p:spPr>
          <a:xfrm>
            <a:off x="7426997" y="2406886"/>
            <a:ext cx="369012" cy="442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H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546F3D25-5BAD-AC40-BABB-3AF6D3E890CE}"/>
              </a:ext>
            </a:extLst>
          </p:cNvPr>
          <p:cNvSpPr txBox="1"/>
          <p:nvPr/>
        </p:nvSpPr>
        <p:spPr>
          <a:xfrm>
            <a:off x="7433093" y="2790934"/>
            <a:ext cx="369012" cy="442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37F2A3BA-1C31-214C-8B49-3D79BC8BFB4E}"/>
              </a:ext>
            </a:extLst>
          </p:cNvPr>
          <p:cNvSpPr txBox="1"/>
          <p:nvPr/>
        </p:nvSpPr>
        <p:spPr>
          <a:xfrm>
            <a:off x="8395115" y="5827949"/>
            <a:ext cx="3431980" cy="440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ch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5" name="Text Box 38">
            <a:extLst>
              <a:ext uri="{FF2B5EF4-FFF2-40B4-BE49-F238E27FC236}">
                <a16:creationId xmlns:a16="http://schemas.microsoft.com/office/drawing/2014/main" xmlns="" id="{4F4E07F8-CED5-114F-8DC1-A894611A16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97022" y="6362027"/>
            <a:ext cx="990600" cy="52937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b="1" dirty="0">
                <a:solidFill>
                  <a:srgbClr val="FF0000"/>
                </a:solidFill>
                <a:latin typeface="Courier New" pitchFamily="1" charset="0"/>
              </a:rPr>
              <a:t>‘ ’</a:t>
            </a:r>
          </a:p>
        </p:txBody>
      </p:sp>
    </p:spTree>
    <p:extLst>
      <p:ext uri="{BB962C8B-B14F-4D97-AF65-F5344CB8AC3E}">
        <p14:creationId xmlns:p14="http://schemas.microsoft.com/office/powerpoint/2010/main" val="119975592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254EB02B-808C-0945-B356-114F5EFDB3BE}"/>
              </a:ext>
            </a:extLst>
          </p:cNvPr>
          <p:cNvGrpSpPr/>
          <p:nvPr/>
        </p:nvGrpSpPr>
        <p:grpSpPr>
          <a:xfrm>
            <a:off x="327805" y="6278503"/>
            <a:ext cx="3886200" cy="1136650"/>
            <a:chOff x="2743200" y="5881687"/>
            <a:chExt cx="3886200" cy="1136650"/>
          </a:xfrm>
        </p:grpSpPr>
        <p:sp>
          <p:nvSpPr>
            <p:cNvPr id="12291" name="Rectangle 3"/>
            <p:cNvSpPr>
              <a:spLocks noChangeArrowheads="1"/>
            </p:cNvSpPr>
            <p:nvPr/>
          </p:nvSpPr>
          <p:spPr bwMode="auto">
            <a:xfrm>
              <a:off x="27432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H</a:t>
              </a:r>
            </a:p>
          </p:txBody>
        </p:sp>
        <p:sp>
          <p:nvSpPr>
            <p:cNvPr id="12292" name="Rectangle 4"/>
            <p:cNvSpPr>
              <a:spLocks noChangeArrowheads="1"/>
            </p:cNvSpPr>
            <p:nvPr/>
          </p:nvSpPr>
          <p:spPr bwMode="auto">
            <a:xfrm>
              <a:off x="33909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i</a:t>
              </a:r>
            </a:p>
          </p:txBody>
        </p:sp>
        <p:sp>
          <p:nvSpPr>
            <p:cNvPr id="12293" name="Rectangle 5"/>
            <p:cNvSpPr>
              <a:spLocks noChangeArrowheads="1"/>
            </p:cNvSpPr>
            <p:nvPr/>
          </p:nvSpPr>
          <p:spPr bwMode="auto">
            <a:xfrm>
              <a:off x="40386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 </a:t>
              </a:r>
            </a:p>
          </p:txBody>
        </p:sp>
        <p:sp>
          <p:nvSpPr>
            <p:cNvPr id="12294" name="Rectangle 6"/>
            <p:cNvSpPr>
              <a:spLocks noChangeArrowheads="1"/>
            </p:cNvSpPr>
            <p:nvPr/>
          </p:nvSpPr>
          <p:spPr bwMode="auto">
            <a:xfrm>
              <a:off x="46863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 dirty="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m</a:t>
              </a:r>
            </a:p>
          </p:txBody>
        </p:sp>
        <p:sp>
          <p:nvSpPr>
            <p:cNvPr id="12295" name="Rectangle 7"/>
            <p:cNvSpPr>
              <a:spLocks noChangeArrowheads="1"/>
            </p:cNvSpPr>
            <p:nvPr/>
          </p:nvSpPr>
          <p:spPr bwMode="auto">
            <a:xfrm>
              <a:off x="53340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o</a:t>
              </a:r>
            </a:p>
          </p:txBody>
        </p:sp>
        <p:sp>
          <p:nvSpPr>
            <p:cNvPr id="12296" name="Rectangle 8"/>
            <p:cNvSpPr>
              <a:spLocks noChangeArrowheads="1"/>
            </p:cNvSpPr>
            <p:nvPr/>
          </p:nvSpPr>
          <p:spPr bwMode="auto">
            <a:xfrm>
              <a:off x="59817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m</a:t>
              </a:r>
            </a:p>
          </p:txBody>
        </p:sp>
        <p:sp>
          <p:nvSpPr>
            <p:cNvPr id="12297" name="Text Box 9"/>
            <p:cNvSpPr txBox="1">
              <a:spLocks noChangeArrowheads="1"/>
            </p:cNvSpPr>
            <p:nvPr/>
          </p:nvSpPr>
          <p:spPr bwMode="auto">
            <a:xfrm>
              <a:off x="27432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0</a:t>
              </a:r>
            </a:p>
          </p:txBody>
        </p:sp>
        <p:sp>
          <p:nvSpPr>
            <p:cNvPr id="12298" name="Text Box 10"/>
            <p:cNvSpPr txBox="1">
              <a:spLocks noChangeArrowheads="1"/>
            </p:cNvSpPr>
            <p:nvPr/>
          </p:nvSpPr>
          <p:spPr bwMode="auto">
            <a:xfrm>
              <a:off x="33909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1</a:t>
              </a:r>
            </a:p>
          </p:txBody>
        </p:sp>
        <p:sp>
          <p:nvSpPr>
            <p:cNvPr id="12299" name="Text Box 11"/>
            <p:cNvSpPr txBox="1">
              <a:spLocks noChangeArrowheads="1"/>
            </p:cNvSpPr>
            <p:nvPr/>
          </p:nvSpPr>
          <p:spPr bwMode="auto">
            <a:xfrm>
              <a:off x="40386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2</a:t>
              </a:r>
            </a:p>
          </p:txBody>
        </p:sp>
        <p:sp>
          <p:nvSpPr>
            <p:cNvPr id="12300" name="Text Box 12"/>
            <p:cNvSpPr txBox="1">
              <a:spLocks noChangeArrowheads="1"/>
            </p:cNvSpPr>
            <p:nvPr/>
          </p:nvSpPr>
          <p:spPr bwMode="auto">
            <a:xfrm>
              <a:off x="46863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3</a:t>
              </a:r>
            </a:p>
          </p:txBody>
        </p:sp>
        <p:sp>
          <p:nvSpPr>
            <p:cNvPr id="12301" name="Text Box 13"/>
            <p:cNvSpPr txBox="1">
              <a:spLocks noChangeArrowheads="1"/>
            </p:cNvSpPr>
            <p:nvPr/>
          </p:nvSpPr>
          <p:spPr bwMode="auto">
            <a:xfrm>
              <a:off x="53340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4</a:t>
              </a:r>
            </a:p>
          </p:txBody>
        </p:sp>
        <p:sp>
          <p:nvSpPr>
            <p:cNvPr id="12302" name="Text Box 14"/>
            <p:cNvSpPr txBox="1">
              <a:spLocks noChangeArrowheads="1"/>
            </p:cNvSpPr>
            <p:nvPr/>
          </p:nvSpPr>
          <p:spPr bwMode="auto">
            <a:xfrm>
              <a:off x="59817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5</a:t>
              </a:r>
            </a:p>
          </p:txBody>
        </p:sp>
      </p:grpSp>
      <p:sp>
        <p:nvSpPr>
          <p:cNvPr id="18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String Methods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FADD77B4-EE04-C34A-8D96-61A51F545D7D}"/>
              </a:ext>
            </a:extLst>
          </p:cNvPr>
          <p:cNvSpPr/>
          <p:nvPr/>
        </p:nvSpPr>
        <p:spPr>
          <a:xfrm>
            <a:off x="519622" y="1250478"/>
            <a:ext cx="7865253" cy="44721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325438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</a:t>
            </a: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void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run() {</a:t>
            </a:r>
            <a:endParaRPr lang="en-US" dirty="0">
              <a:solidFill>
                <a:srgbClr val="931A68"/>
              </a:solidFill>
              <a:latin typeface="Monaco" pitchFamily="2" charset="77"/>
            </a:endParaRPr>
          </a:p>
          <a:p>
            <a:pPr>
              <a:tabLst>
                <a:tab pos="325438" algn="l"/>
              </a:tabLst>
            </a:pPr>
            <a:r>
              <a:rPr lang="en-US" dirty="0">
                <a:latin typeface="Monaco" pitchFamily="2" charset="77"/>
              </a:rPr>
              <a:t> 	String </a:t>
            </a:r>
            <a:r>
              <a:rPr lang="en-US" dirty="0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>
                <a:latin typeface="Monaco" pitchFamily="2" charset="77"/>
              </a:rPr>
              <a:t> = </a:t>
            </a:r>
            <a:r>
              <a:rPr lang="en-US" dirty="0">
                <a:solidFill>
                  <a:srgbClr val="3933FF"/>
                </a:solidFill>
                <a:latin typeface="Monaco" pitchFamily="2" charset="77"/>
              </a:rPr>
              <a:t>"Hi mom"</a:t>
            </a:r>
            <a:r>
              <a:rPr lang="en-US" dirty="0">
                <a:latin typeface="Monaco" pitchFamily="2" charset="77"/>
              </a:rPr>
              <a:t>;</a:t>
            </a:r>
          </a:p>
          <a:p>
            <a:pPr>
              <a:tabLst>
                <a:tab pos="325438" algn="l"/>
              </a:tabLst>
            </a:pPr>
            <a:endParaRPr lang="en-US" dirty="0">
              <a:latin typeface="Monaco" pitchFamily="2" charset="77"/>
            </a:endParaRPr>
          </a:p>
          <a:p>
            <a:pPr>
              <a:tabLst>
                <a:tab pos="325438" algn="l"/>
              </a:tabLst>
            </a:pP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	// example of length method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	</a:t>
            </a:r>
            <a:r>
              <a:rPr lang="en-US" dirty="0" err="1">
                <a:solidFill>
                  <a:srgbClr val="931A68"/>
                </a:solidFill>
                <a:latin typeface="Monaco" pitchFamily="2" charset="77"/>
              </a:rPr>
              <a:t>int</a:t>
            </a:r>
            <a:r>
              <a:rPr lang="en-US" dirty="0">
                <a:latin typeface="Monaco" pitchFamily="2" charset="77"/>
              </a:rPr>
              <a:t> </a:t>
            </a:r>
            <a:r>
              <a:rPr lang="en-US" dirty="0">
                <a:solidFill>
                  <a:srgbClr val="7E504F"/>
                </a:solidFill>
                <a:latin typeface="Monaco" pitchFamily="2" charset="77"/>
              </a:rPr>
              <a:t>length</a:t>
            </a:r>
            <a:r>
              <a:rPr lang="en-US" dirty="0">
                <a:latin typeface="Monaco" pitchFamily="2" charset="77"/>
              </a:rPr>
              <a:t> =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 err="1">
                <a:latin typeface="Monaco" pitchFamily="2" charset="77"/>
              </a:rPr>
              <a:t>.length</a:t>
            </a:r>
            <a:r>
              <a:rPr lang="en-US" dirty="0">
                <a:latin typeface="Monaco" pitchFamily="2" charset="77"/>
              </a:rPr>
              <a:t>();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	</a:t>
            </a:r>
            <a:r>
              <a:rPr lang="en-US" dirty="0" err="1">
                <a:latin typeface="Monaco" pitchFamily="2" charset="77"/>
              </a:rPr>
              <a:t>println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>
                <a:solidFill>
                  <a:srgbClr val="7E504F"/>
                </a:solidFill>
                <a:latin typeface="Monaco" pitchFamily="2" charset="77"/>
              </a:rPr>
              <a:t>length</a:t>
            </a:r>
            <a:r>
              <a:rPr lang="en-US" dirty="0">
                <a:latin typeface="Monaco" pitchFamily="2" charset="77"/>
              </a:rPr>
              <a:t>); </a:t>
            </a: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// prints 6</a:t>
            </a:r>
          </a:p>
          <a:p>
            <a:pPr>
              <a:tabLst>
                <a:tab pos="325438" algn="l"/>
                <a:tab pos="736600" algn="l"/>
              </a:tabLst>
            </a:pPr>
            <a:endParaRPr lang="en-US" dirty="0">
              <a:latin typeface="Monaco" pitchFamily="2" charset="77"/>
            </a:endParaRP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	// example of </a:t>
            </a:r>
            <a:r>
              <a:rPr lang="en-US" dirty="0" err="1">
                <a:solidFill>
                  <a:srgbClr val="4E9072"/>
                </a:solidFill>
                <a:latin typeface="Monaco" pitchFamily="2" charset="77"/>
              </a:rPr>
              <a:t>getCharAt</a:t>
            </a:r>
            <a:endParaRPr lang="en-US" dirty="0">
              <a:solidFill>
                <a:srgbClr val="4E9072"/>
              </a:solidFill>
              <a:latin typeface="Monaco" pitchFamily="2" charset="77"/>
            </a:endParaRP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	char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firstLetter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=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 err="1">
                <a:solidFill>
                  <a:srgbClr val="000000"/>
                </a:solidFill>
                <a:latin typeface="Monaco" pitchFamily="2" charset="77"/>
              </a:rPr>
              <a:t>.charAt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(0);</a:t>
            </a:r>
            <a:endParaRPr lang="en-US" dirty="0">
              <a:solidFill>
                <a:srgbClr val="7E504F"/>
              </a:solidFill>
              <a:latin typeface="Monaco" pitchFamily="2" charset="77"/>
            </a:endParaRP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	</a:t>
            </a:r>
            <a:r>
              <a:rPr lang="en-US" dirty="0" err="1">
                <a:latin typeface="Monaco" pitchFamily="2" charset="77"/>
              </a:rPr>
              <a:t>println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firstLetter</a:t>
            </a:r>
            <a:r>
              <a:rPr lang="en-US" dirty="0">
                <a:latin typeface="Monaco" pitchFamily="2" charset="77"/>
              </a:rPr>
              <a:t>); </a:t>
            </a: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// prints ‘H’</a:t>
            </a:r>
          </a:p>
          <a:p>
            <a:pPr>
              <a:tabLst>
                <a:tab pos="325438" algn="l"/>
                <a:tab pos="736600" algn="l"/>
              </a:tabLst>
            </a:pPr>
            <a:endParaRPr lang="en-US" dirty="0">
              <a:latin typeface="Monaco" pitchFamily="2" charset="77"/>
            </a:endParaRP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	// loop that prints letters one-by-one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	for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solidFill>
                  <a:srgbClr val="931A68"/>
                </a:solidFill>
                <a:latin typeface="Monaco" pitchFamily="2" charset="77"/>
              </a:rPr>
              <a:t>int</a:t>
            </a:r>
            <a:r>
              <a:rPr lang="en-US" dirty="0">
                <a:latin typeface="Monaco" pitchFamily="2" charset="77"/>
              </a:rPr>
              <a:t>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i</a:t>
            </a:r>
            <a:r>
              <a:rPr lang="en-US" dirty="0">
                <a:latin typeface="Monaco" pitchFamily="2" charset="77"/>
              </a:rPr>
              <a:t> = 0;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i</a:t>
            </a:r>
            <a:r>
              <a:rPr lang="en-US" dirty="0">
                <a:latin typeface="Monaco" pitchFamily="2" charset="77"/>
              </a:rPr>
              <a:t> &lt;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 err="1">
                <a:latin typeface="Monaco" pitchFamily="2" charset="77"/>
              </a:rPr>
              <a:t>.length</a:t>
            </a:r>
            <a:r>
              <a:rPr lang="en-US" dirty="0">
                <a:latin typeface="Monaco" pitchFamily="2" charset="77"/>
              </a:rPr>
              <a:t>();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i</a:t>
            </a:r>
            <a:r>
              <a:rPr lang="en-US" dirty="0">
                <a:latin typeface="Monaco" pitchFamily="2" charset="77"/>
              </a:rPr>
              <a:t>++) {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		char</a:t>
            </a:r>
            <a:r>
              <a:rPr lang="en-US" dirty="0">
                <a:latin typeface="Monaco" pitchFamily="2" charset="77"/>
              </a:rPr>
              <a:t>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ch</a:t>
            </a:r>
            <a:r>
              <a:rPr lang="en-US" dirty="0">
                <a:latin typeface="Monaco" pitchFamily="2" charset="77"/>
              </a:rPr>
              <a:t> =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 err="1">
                <a:latin typeface="Monaco" pitchFamily="2" charset="77"/>
              </a:rPr>
              <a:t>.charAt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i</a:t>
            </a:r>
            <a:r>
              <a:rPr lang="en-US" dirty="0">
                <a:latin typeface="Monaco" pitchFamily="2" charset="77"/>
              </a:rPr>
              <a:t>);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		</a:t>
            </a:r>
            <a:r>
              <a:rPr lang="en-US" dirty="0" err="1">
                <a:latin typeface="Monaco" pitchFamily="2" charset="77"/>
              </a:rPr>
              <a:t>println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ch</a:t>
            </a:r>
            <a:r>
              <a:rPr lang="en-US" dirty="0">
                <a:latin typeface="Monaco" pitchFamily="2" charset="77"/>
              </a:rPr>
              <a:t>);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	}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}</a:t>
            </a:r>
            <a:endParaRPr lang="en-US" dirty="0">
              <a:effectLst/>
              <a:latin typeface="Monaco" pitchFamily="2" charset="77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xmlns="" id="{B1E640B4-4385-A444-B40A-1BBCDA11FA47}"/>
              </a:ext>
            </a:extLst>
          </p:cNvPr>
          <p:cNvSpPr/>
          <p:nvPr/>
        </p:nvSpPr>
        <p:spPr>
          <a:xfrm>
            <a:off x="189781" y="966159"/>
            <a:ext cx="6866627" cy="4779034"/>
          </a:xfrm>
          <a:prstGeom prst="roundRect">
            <a:avLst>
              <a:gd name="adj" fmla="val 2921"/>
            </a:avLst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xmlns="" id="{8CF9BBF2-D2F9-1F40-956F-82763207FFE1}"/>
              </a:ext>
            </a:extLst>
          </p:cNvPr>
          <p:cNvSpPr/>
          <p:nvPr/>
        </p:nvSpPr>
        <p:spPr>
          <a:xfrm>
            <a:off x="7280694" y="1414731"/>
            <a:ext cx="2671314" cy="4275827"/>
          </a:xfrm>
          <a:prstGeom prst="roundRect">
            <a:avLst>
              <a:gd name="adj" fmla="val 2921"/>
            </a:avLst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8C309B2E-0AE4-CE44-A74D-EF44ABC8B556}"/>
              </a:ext>
            </a:extLst>
          </p:cNvPr>
          <p:cNvSpPr txBox="1"/>
          <p:nvPr/>
        </p:nvSpPr>
        <p:spPr>
          <a:xfrm>
            <a:off x="7901797" y="931653"/>
            <a:ext cx="1316386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Console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xmlns="" id="{F0BABE32-4C92-8D48-83E4-046BB0928CF3}"/>
              </a:ext>
            </a:extLst>
          </p:cNvPr>
          <p:cNvSpPr/>
          <p:nvPr/>
        </p:nvSpPr>
        <p:spPr>
          <a:xfrm>
            <a:off x="1231392" y="4736936"/>
            <a:ext cx="1877568" cy="493432"/>
          </a:xfrm>
          <a:prstGeom prst="roundRect">
            <a:avLst/>
          </a:pr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17662C6D-4844-1B46-928A-28298534DB91}"/>
              </a:ext>
            </a:extLst>
          </p:cNvPr>
          <p:cNvSpPr txBox="1"/>
          <p:nvPr/>
        </p:nvSpPr>
        <p:spPr>
          <a:xfrm>
            <a:off x="4392179" y="5821853"/>
            <a:ext cx="1290738" cy="4408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length</a:t>
            </a:r>
          </a:p>
        </p:txBody>
      </p:sp>
      <p:sp>
        <p:nvSpPr>
          <p:cNvPr id="23" name="Text Box 38">
            <a:extLst>
              <a:ext uri="{FF2B5EF4-FFF2-40B4-BE49-F238E27FC236}">
                <a16:creationId xmlns:a16="http://schemas.microsoft.com/office/drawing/2014/main" xmlns="" id="{E6312F2A-3EEC-184F-98D4-8011AC00A6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91393" y="6352710"/>
            <a:ext cx="990600" cy="52937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b="1" dirty="0">
                <a:latin typeface="Courier New" pitchFamily="1" charset="0"/>
              </a:rPr>
              <a:t>6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09058D34-8765-2D40-ABCC-4E3893C9DD4A}"/>
              </a:ext>
            </a:extLst>
          </p:cNvPr>
          <p:cNvSpPr txBox="1"/>
          <p:nvPr/>
        </p:nvSpPr>
        <p:spPr>
          <a:xfrm>
            <a:off x="260126" y="5821853"/>
            <a:ext cx="1475084" cy="4408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example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9980A9E2-FB7C-B94C-8138-04EED8855FA5}"/>
              </a:ext>
            </a:extLst>
          </p:cNvPr>
          <p:cNvSpPr txBox="1"/>
          <p:nvPr/>
        </p:nvSpPr>
        <p:spPr>
          <a:xfrm>
            <a:off x="7418717" y="1570008"/>
            <a:ext cx="369012" cy="442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0AFA8714-43C7-C44C-B64D-E888E5C7F709}"/>
              </a:ext>
            </a:extLst>
          </p:cNvPr>
          <p:cNvSpPr txBox="1"/>
          <p:nvPr/>
        </p:nvSpPr>
        <p:spPr>
          <a:xfrm>
            <a:off x="5856944" y="5834045"/>
            <a:ext cx="1129072" cy="440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first</a:t>
            </a:r>
          </a:p>
        </p:txBody>
      </p:sp>
      <p:sp>
        <p:nvSpPr>
          <p:cNvPr id="26" name="Text Box 38">
            <a:extLst>
              <a:ext uri="{FF2B5EF4-FFF2-40B4-BE49-F238E27FC236}">
                <a16:creationId xmlns:a16="http://schemas.microsoft.com/office/drawing/2014/main" xmlns="" id="{32F19FE5-09B4-734E-AB2D-021A277054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09854" y="6349835"/>
            <a:ext cx="990600" cy="52937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b="1" dirty="0">
                <a:solidFill>
                  <a:srgbClr val="0432FF"/>
                </a:solidFill>
                <a:latin typeface="Courier New" pitchFamily="1" charset="0"/>
              </a:rPr>
              <a:t>‘H’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9C8FD9A6-6629-654D-8FAD-BC9D1006B774}"/>
              </a:ext>
            </a:extLst>
          </p:cNvPr>
          <p:cNvSpPr txBox="1"/>
          <p:nvPr/>
        </p:nvSpPr>
        <p:spPr>
          <a:xfrm>
            <a:off x="7433093" y="1998454"/>
            <a:ext cx="369012" cy="442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H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A1ABB8DE-7AC7-F54D-A4C3-89D8D55C0EB6}"/>
              </a:ext>
            </a:extLst>
          </p:cNvPr>
          <p:cNvSpPr txBox="1"/>
          <p:nvPr/>
        </p:nvSpPr>
        <p:spPr>
          <a:xfrm>
            <a:off x="7462427" y="5846237"/>
            <a:ext cx="3431980" cy="440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9" name="Text Box 38">
            <a:extLst>
              <a:ext uri="{FF2B5EF4-FFF2-40B4-BE49-F238E27FC236}">
                <a16:creationId xmlns:a16="http://schemas.microsoft.com/office/drawing/2014/main" xmlns="" id="{C0B5861E-7017-3F4A-9430-AB017867FE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59534" y="6368123"/>
            <a:ext cx="990600" cy="52937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b="1" dirty="0">
                <a:latin typeface="Courier New" pitchFamily="1" charset="0"/>
              </a:rPr>
              <a:t>2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B2BD6FB9-A181-DA47-82F0-88881043875B}"/>
              </a:ext>
            </a:extLst>
          </p:cNvPr>
          <p:cNvSpPr txBox="1"/>
          <p:nvPr/>
        </p:nvSpPr>
        <p:spPr>
          <a:xfrm>
            <a:off x="7426997" y="2406886"/>
            <a:ext cx="369012" cy="442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H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546F3D25-5BAD-AC40-BABB-3AF6D3E890CE}"/>
              </a:ext>
            </a:extLst>
          </p:cNvPr>
          <p:cNvSpPr txBox="1"/>
          <p:nvPr/>
        </p:nvSpPr>
        <p:spPr>
          <a:xfrm>
            <a:off x="7433093" y="2790934"/>
            <a:ext cx="369012" cy="442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37F2A3BA-1C31-214C-8B49-3D79BC8BFB4E}"/>
              </a:ext>
            </a:extLst>
          </p:cNvPr>
          <p:cNvSpPr txBox="1"/>
          <p:nvPr/>
        </p:nvSpPr>
        <p:spPr>
          <a:xfrm>
            <a:off x="8395115" y="5827949"/>
            <a:ext cx="3431980" cy="440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ch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5" name="Text Box 38">
            <a:extLst>
              <a:ext uri="{FF2B5EF4-FFF2-40B4-BE49-F238E27FC236}">
                <a16:creationId xmlns:a16="http://schemas.microsoft.com/office/drawing/2014/main" xmlns="" id="{4F4E07F8-CED5-114F-8DC1-A894611A16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97022" y="6362027"/>
            <a:ext cx="990600" cy="52937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b="1" dirty="0">
                <a:solidFill>
                  <a:srgbClr val="FF0000"/>
                </a:solidFill>
                <a:latin typeface="Courier New" pitchFamily="1" charset="0"/>
              </a:rPr>
              <a:t>‘ ’</a:t>
            </a:r>
          </a:p>
        </p:txBody>
      </p:sp>
    </p:spTree>
    <p:extLst>
      <p:ext uri="{BB962C8B-B14F-4D97-AF65-F5344CB8AC3E}">
        <p14:creationId xmlns:p14="http://schemas.microsoft.com/office/powerpoint/2010/main" val="260849364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254EB02B-808C-0945-B356-114F5EFDB3BE}"/>
              </a:ext>
            </a:extLst>
          </p:cNvPr>
          <p:cNvGrpSpPr/>
          <p:nvPr/>
        </p:nvGrpSpPr>
        <p:grpSpPr>
          <a:xfrm>
            <a:off x="327805" y="6278503"/>
            <a:ext cx="3886200" cy="1136650"/>
            <a:chOff x="2743200" y="5881687"/>
            <a:chExt cx="3886200" cy="1136650"/>
          </a:xfrm>
        </p:grpSpPr>
        <p:sp>
          <p:nvSpPr>
            <p:cNvPr id="12291" name="Rectangle 3"/>
            <p:cNvSpPr>
              <a:spLocks noChangeArrowheads="1"/>
            </p:cNvSpPr>
            <p:nvPr/>
          </p:nvSpPr>
          <p:spPr bwMode="auto">
            <a:xfrm>
              <a:off x="27432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H</a:t>
              </a:r>
            </a:p>
          </p:txBody>
        </p:sp>
        <p:sp>
          <p:nvSpPr>
            <p:cNvPr id="12292" name="Rectangle 4"/>
            <p:cNvSpPr>
              <a:spLocks noChangeArrowheads="1"/>
            </p:cNvSpPr>
            <p:nvPr/>
          </p:nvSpPr>
          <p:spPr bwMode="auto">
            <a:xfrm>
              <a:off x="33909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i</a:t>
              </a:r>
            </a:p>
          </p:txBody>
        </p:sp>
        <p:sp>
          <p:nvSpPr>
            <p:cNvPr id="12293" name="Rectangle 5"/>
            <p:cNvSpPr>
              <a:spLocks noChangeArrowheads="1"/>
            </p:cNvSpPr>
            <p:nvPr/>
          </p:nvSpPr>
          <p:spPr bwMode="auto">
            <a:xfrm>
              <a:off x="40386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 </a:t>
              </a:r>
            </a:p>
          </p:txBody>
        </p:sp>
        <p:sp>
          <p:nvSpPr>
            <p:cNvPr id="12294" name="Rectangle 6"/>
            <p:cNvSpPr>
              <a:spLocks noChangeArrowheads="1"/>
            </p:cNvSpPr>
            <p:nvPr/>
          </p:nvSpPr>
          <p:spPr bwMode="auto">
            <a:xfrm>
              <a:off x="46863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 dirty="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m</a:t>
              </a:r>
            </a:p>
          </p:txBody>
        </p:sp>
        <p:sp>
          <p:nvSpPr>
            <p:cNvPr id="12295" name="Rectangle 7"/>
            <p:cNvSpPr>
              <a:spLocks noChangeArrowheads="1"/>
            </p:cNvSpPr>
            <p:nvPr/>
          </p:nvSpPr>
          <p:spPr bwMode="auto">
            <a:xfrm>
              <a:off x="53340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o</a:t>
              </a:r>
            </a:p>
          </p:txBody>
        </p:sp>
        <p:sp>
          <p:nvSpPr>
            <p:cNvPr id="12296" name="Rectangle 8"/>
            <p:cNvSpPr>
              <a:spLocks noChangeArrowheads="1"/>
            </p:cNvSpPr>
            <p:nvPr/>
          </p:nvSpPr>
          <p:spPr bwMode="auto">
            <a:xfrm>
              <a:off x="59817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m</a:t>
              </a:r>
            </a:p>
          </p:txBody>
        </p:sp>
        <p:sp>
          <p:nvSpPr>
            <p:cNvPr id="12297" name="Text Box 9"/>
            <p:cNvSpPr txBox="1">
              <a:spLocks noChangeArrowheads="1"/>
            </p:cNvSpPr>
            <p:nvPr/>
          </p:nvSpPr>
          <p:spPr bwMode="auto">
            <a:xfrm>
              <a:off x="27432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0</a:t>
              </a:r>
            </a:p>
          </p:txBody>
        </p:sp>
        <p:sp>
          <p:nvSpPr>
            <p:cNvPr id="12298" name="Text Box 10"/>
            <p:cNvSpPr txBox="1">
              <a:spLocks noChangeArrowheads="1"/>
            </p:cNvSpPr>
            <p:nvPr/>
          </p:nvSpPr>
          <p:spPr bwMode="auto">
            <a:xfrm>
              <a:off x="33909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1</a:t>
              </a:r>
            </a:p>
          </p:txBody>
        </p:sp>
        <p:sp>
          <p:nvSpPr>
            <p:cNvPr id="12299" name="Text Box 11"/>
            <p:cNvSpPr txBox="1">
              <a:spLocks noChangeArrowheads="1"/>
            </p:cNvSpPr>
            <p:nvPr/>
          </p:nvSpPr>
          <p:spPr bwMode="auto">
            <a:xfrm>
              <a:off x="40386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2</a:t>
              </a:r>
            </a:p>
          </p:txBody>
        </p:sp>
        <p:sp>
          <p:nvSpPr>
            <p:cNvPr id="12300" name="Text Box 12"/>
            <p:cNvSpPr txBox="1">
              <a:spLocks noChangeArrowheads="1"/>
            </p:cNvSpPr>
            <p:nvPr/>
          </p:nvSpPr>
          <p:spPr bwMode="auto">
            <a:xfrm>
              <a:off x="46863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3</a:t>
              </a:r>
            </a:p>
          </p:txBody>
        </p:sp>
        <p:sp>
          <p:nvSpPr>
            <p:cNvPr id="12301" name="Text Box 13"/>
            <p:cNvSpPr txBox="1">
              <a:spLocks noChangeArrowheads="1"/>
            </p:cNvSpPr>
            <p:nvPr/>
          </p:nvSpPr>
          <p:spPr bwMode="auto">
            <a:xfrm>
              <a:off x="53340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4</a:t>
              </a:r>
            </a:p>
          </p:txBody>
        </p:sp>
        <p:sp>
          <p:nvSpPr>
            <p:cNvPr id="12302" name="Text Box 14"/>
            <p:cNvSpPr txBox="1">
              <a:spLocks noChangeArrowheads="1"/>
            </p:cNvSpPr>
            <p:nvPr/>
          </p:nvSpPr>
          <p:spPr bwMode="auto">
            <a:xfrm>
              <a:off x="59817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5</a:t>
              </a:r>
            </a:p>
          </p:txBody>
        </p:sp>
      </p:grpSp>
      <p:sp>
        <p:nvSpPr>
          <p:cNvPr id="18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String Methods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FADD77B4-EE04-C34A-8D96-61A51F545D7D}"/>
              </a:ext>
            </a:extLst>
          </p:cNvPr>
          <p:cNvSpPr/>
          <p:nvPr/>
        </p:nvSpPr>
        <p:spPr>
          <a:xfrm>
            <a:off x="519622" y="1250478"/>
            <a:ext cx="7865253" cy="44721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325438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</a:t>
            </a: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void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run() {</a:t>
            </a:r>
            <a:endParaRPr lang="en-US" dirty="0">
              <a:solidFill>
                <a:srgbClr val="931A68"/>
              </a:solidFill>
              <a:latin typeface="Monaco" pitchFamily="2" charset="77"/>
            </a:endParaRPr>
          </a:p>
          <a:p>
            <a:pPr>
              <a:tabLst>
                <a:tab pos="325438" algn="l"/>
              </a:tabLst>
            </a:pPr>
            <a:r>
              <a:rPr lang="en-US" dirty="0">
                <a:latin typeface="Monaco" pitchFamily="2" charset="77"/>
              </a:rPr>
              <a:t> 	String </a:t>
            </a:r>
            <a:r>
              <a:rPr lang="en-US" dirty="0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>
                <a:latin typeface="Monaco" pitchFamily="2" charset="77"/>
              </a:rPr>
              <a:t> = </a:t>
            </a:r>
            <a:r>
              <a:rPr lang="en-US" dirty="0">
                <a:solidFill>
                  <a:srgbClr val="3933FF"/>
                </a:solidFill>
                <a:latin typeface="Monaco" pitchFamily="2" charset="77"/>
              </a:rPr>
              <a:t>"Hi mom"</a:t>
            </a:r>
            <a:r>
              <a:rPr lang="en-US" dirty="0">
                <a:latin typeface="Monaco" pitchFamily="2" charset="77"/>
              </a:rPr>
              <a:t>;</a:t>
            </a:r>
          </a:p>
          <a:p>
            <a:pPr>
              <a:tabLst>
                <a:tab pos="325438" algn="l"/>
              </a:tabLst>
            </a:pPr>
            <a:endParaRPr lang="en-US" dirty="0">
              <a:latin typeface="Monaco" pitchFamily="2" charset="77"/>
            </a:endParaRPr>
          </a:p>
          <a:p>
            <a:pPr>
              <a:tabLst>
                <a:tab pos="325438" algn="l"/>
              </a:tabLst>
            </a:pP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	// example of length method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	</a:t>
            </a:r>
            <a:r>
              <a:rPr lang="en-US" dirty="0" err="1">
                <a:solidFill>
                  <a:srgbClr val="931A68"/>
                </a:solidFill>
                <a:latin typeface="Monaco" pitchFamily="2" charset="77"/>
              </a:rPr>
              <a:t>int</a:t>
            </a:r>
            <a:r>
              <a:rPr lang="en-US" dirty="0">
                <a:latin typeface="Monaco" pitchFamily="2" charset="77"/>
              </a:rPr>
              <a:t> </a:t>
            </a:r>
            <a:r>
              <a:rPr lang="en-US" dirty="0">
                <a:solidFill>
                  <a:srgbClr val="7E504F"/>
                </a:solidFill>
                <a:latin typeface="Monaco" pitchFamily="2" charset="77"/>
              </a:rPr>
              <a:t>length</a:t>
            </a:r>
            <a:r>
              <a:rPr lang="en-US" dirty="0">
                <a:latin typeface="Monaco" pitchFamily="2" charset="77"/>
              </a:rPr>
              <a:t> =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 err="1">
                <a:latin typeface="Monaco" pitchFamily="2" charset="77"/>
              </a:rPr>
              <a:t>.length</a:t>
            </a:r>
            <a:r>
              <a:rPr lang="en-US" dirty="0">
                <a:latin typeface="Monaco" pitchFamily="2" charset="77"/>
              </a:rPr>
              <a:t>();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	</a:t>
            </a:r>
            <a:r>
              <a:rPr lang="en-US" dirty="0" err="1">
                <a:latin typeface="Monaco" pitchFamily="2" charset="77"/>
              </a:rPr>
              <a:t>println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>
                <a:solidFill>
                  <a:srgbClr val="7E504F"/>
                </a:solidFill>
                <a:latin typeface="Monaco" pitchFamily="2" charset="77"/>
              </a:rPr>
              <a:t>length</a:t>
            </a:r>
            <a:r>
              <a:rPr lang="en-US" dirty="0">
                <a:latin typeface="Monaco" pitchFamily="2" charset="77"/>
              </a:rPr>
              <a:t>); </a:t>
            </a: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// prints 6</a:t>
            </a:r>
          </a:p>
          <a:p>
            <a:pPr>
              <a:tabLst>
                <a:tab pos="325438" algn="l"/>
                <a:tab pos="736600" algn="l"/>
              </a:tabLst>
            </a:pPr>
            <a:endParaRPr lang="en-US" dirty="0">
              <a:latin typeface="Monaco" pitchFamily="2" charset="77"/>
            </a:endParaRP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	// example of </a:t>
            </a:r>
            <a:r>
              <a:rPr lang="en-US" dirty="0" err="1">
                <a:solidFill>
                  <a:srgbClr val="4E9072"/>
                </a:solidFill>
                <a:latin typeface="Monaco" pitchFamily="2" charset="77"/>
              </a:rPr>
              <a:t>getCharAt</a:t>
            </a:r>
            <a:endParaRPr lang="en-US" dirty="0">
              <a:solidFill>
                <a:srgbClr val="4E9072"/>
              </a:solidFill>
              <a:latin typeface="Monaco" pitchFamily="2" charset="77"/>
            </a:endParaRP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	char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firstLetter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=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 err="1">
                <a:solidFill>
                  <a:srgbClr val="000000"/>
                </a:solidFill>
                <a:latin typeface="Monaco" pitchFamily="2" charset="77"/>
              </a:rPr>
              <a:t>.charAt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(0);</a:t>
            </a:r>
            <a:endParaRPr lang="en-US" dirty="0">
              <a:solidFill>
                <a:srgbClr val="7E504F"/>
              </a:solidFill>
              <a:latin typeface="Monaco" pitchFamily="2" charset="77"/>
            </a:endParaRP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	</a:t>
            </a:r>
            <a:r>
              <a:rPr lang="en-US" dirty="0" err="1">
                <a:latin typeface="Monaco" pitchFamily="2" charset="77"/>
              </a:rPr>
              <a:t>println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firstLetter</a:t>
            </a:r>
            <a:r>
              <a:rPr lang="en-US" dirty="0">
                <a:latin typeface="Monaco" pitchFamily="2" charset="77"/>
              </a:rPr>
              <a:t>); </a:t>
            </a: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// prints ‘H’</a:t>
            </a:r>
          </a:p>
          <a:p>
            <a:pPr>
              <a:tabLst>
                <a:tab pos="325438" algn="l"/>
                <a:tab pos="736600" algn="l"/>
              </a:tabLst>
            </a:pPr>
            <a:endParaRPr lang="en-US" dirty="0">
              <a:latin typeface="Monaco" pitchFamily="2" charset="77"/>
            </a:endParaRP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	// loop that prints letters one-by-one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	for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solidFill>
                  <a:srgbClr val="931A68"/>
                </a:solidFill>
                <a:latin typeface="Monaco" pitchFamily="2" charset="77"/>
              </a:rPr>
              <a:t>int</a:t>
            </a:r>
            <a:r>
              <a:rPr lang="en-US" dirty="0">
                <a:latin typeface="Monaco" pitchFamily="2" charset="77"/>
              </a:rPr>
              <a:t>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i</a:t>
            </a:r>
            <a:r>
              <a:rPr lang="en-US" dirty="0">
                <a:latin typeface="Monaco" pitchFamily="2" charset="77"/>
              </a:rPr>
              <a:t> = 0;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i</a:t>
            </a:r>
            <a:r>
              <a:rPr lang="en-US" dirty="0">
                <a:latin typeface="Monaco" pitchFamily="2" charset="77"/>
              </a:rPr>
              <a:t> &lt;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 err="1">
                <a:latin typeface="Monaco" pitchFamily="2" charset="77"/>
              </a:rPr>
              <a:t>.length</a:t>
            </a:r>
            <a:r>
              <a:rPr lang="en-US" dirty="0">
                <a:latin typeface="Monaco" pitchFamily="2" charset="77"/>
              </a:rPr>
              <a:t>();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i</a:t>
            </a:r>
            <a:r>
              <a:rPr lang="en-US" dirty="0">
                <a:latin typeface="Monaco" pitchFamily="2" charset="77"/>
              </a:rPr>
              <a:t>++) {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		char</a:t>
            </a:r>
            <a:r>
              <a:rPr lang="en-US" dirty="0">
                <a:latin typeface="Monaco" pitchFamily="2" charset="77"/>
              </a:rPr>
              <a:t>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ch</a:t>
            </a:r>
            <a:r>
              <a:rPr lang="en-US" dirty="0">
                <a:latin typeface="Monaco" pitchFamily="2" charset="77"/>
              </a:rPr>
              <a:t> =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 err="1">
                <a:latin typeface="Monaco" pitchFamily="2" charset="77"/>
              </a:rPr>
              <a:t>.charAt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i</a:t>
            </a:r>
            <a:r>
              <a:rPr lang="en-US" dirty="0">
                <a:latin typeface="Monaco" pitchFamily="2" charset="77"/>
              </a:rPr>
              <a:t>);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		</a:t>
            </a:r>
            <a:r>
              <a:rPr lang="en-US" dirty="0" err="1">
                <a:latin typeface="Monaco" pitchFamily="2" charset="77"/>
              </a:rPr>
              <a:t>println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ch</a:t>
            </a:r>
            <a:r>
              <a:rPr lang="en-US" dirty="0">
                <a:latin typeface="Monaco" pitchFamily="2" charset="77"/>
              </a:rPr>
              <a:t>);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	}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}</a:t>
            </a:r>
            <a:endParaRPr lang="en-US" dirty="0">
              <a:effectLst/>
              <a:latin typeface="Monaco" pitchFamily="2" charset="77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xmlns="" id="{B1E640B4-4385-A444-B40A-1BBCDA11FA47}"/>
              </a:ext>
            </a:extLst>
          </p:cNvPr>
          <p:cNvSpPr/>
          <p:nvPr/>
        </p:nvSpPr>
        <p:spPr>
          <a:xfrm>
            <a:off x="189781" y="966159"/>
            <a:ext cx="6866627" cy="4779034"/>
          </a:xfrm>
          <a:prstGeom prst="roundRect">
            <a:avLst>
              <a:gd name="adj" fmla="val 2921"/>
            </a:avLst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xmlns="" id="{8CF9BBF2-D2F9-1F40-956F-82763207FFE1}"/>
              </a:ext>
            </a:extLst>
          </p:cNvPr>
          <p:cNvSpPr/>
          <p:nvPr/>
        </p:nvSpPr>
        <p:spPr>
          <a:xfrm>
            <a:off x="7280694" y="1414731"/>
            <a:ext cx="2671314" cy="4275827"/>
          </a:xfrm>
          <a:prstGeom prst="roundRect">
            <a:avLst>
              <a:gd name="adj" fmla="val 2921"/>
            </a:avLst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8C309B2E-0AE4-CE44-A74D-EF44ABC8B556}"/>
              </a:ext>
            </a:extLst>
          </p:cNvPr>
          <p:cNvSpPr txBox="1"/>
          <p:nvPr/>
        </p:nvSpPr>
        <p:spPr>
          <a:xfrm>
            <a:off x="7901797" y="931653"/>
            <a:ext cx="1316386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Console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xmlns="" id="{F0BABE32-4C92-8D48-83E4-046BB0928CF3}"/>
              </a:ext>
            </a:extLst>
          </p:cNvPr>
          <p:cNvSpPr/>
          <p:nvPr/>
        </p:nvSpPr>
        <p:spPr>
          <a:xfrm>
            <a:off x="829056" y="4992968"/>
            <a:ext cx="329184" cy="493432"/>
          </a:xfrm>
          <a:prstGeom prst="roundRect">
            <a:avLst/>
          </a:pr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17662C6D-4844-1B46-928A-28298534DB91}"/>
              </a:ext>
            </a:extLst>
          </p:cNvPr>
          <p:cNvSpPr txBox="1"/>
          <p:nvPr/>
        </p:nvSpPr>
        <p:spPr>
          <a:xfrm>
            <a:off x="4392179" y="5821853"/>
            <a:ext cx="1290738" cy="4408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length</a:t>
            </a:r>
          </a:p>
        </p:txBody>
      </p:sp>
      <p:sp>
        <p:nvSpPr>
          <p:cNvPr id="23" name="Text Box 38">
            <a:extLst>
              <a:ext uri="{FF2B5EF4-FFF2-40B4-BE49-F238E27FC236}">
                <a16:creationId xmlns:a16="http://schemas.microsoft.com/office/drawing/2014/main" xmlns="" id="{E6312F2A-3EEC-184F-98D4-8011AC00A6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91393" y="6352710"/>
            <a:ext cx="990600" cy="52937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b="1" dirty="0">
                <a:latin typeface="Courier New" pitchFamily="1" charset="0"/>
              </a:rPr>
              <a:t>6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09058D34-8765-2D40-ABCC-4E3893C9DD4A}"/>
              </a:ext>
            </a:extLst>
          </p:cNvPr>
          <p:cNvSpPr txBox="1"/>
          <p:nvPr/>
        </p:nvSpPr>
        <p:spPr>
          <a:xfrm>
            <a:off x="260126" y="5821853"/>
            <a:ext cx="1475084" cy="4408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example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9980A9E2-FB7C-B94C-8138-04EED8855FA5}"/>
              </a:ext>
            </a:extLst>
          </p:cNvPr>
          <p:cNvSpPr txBox="1"/>
          <p:nvPr/>
        </p:nvSpPr>
        <p:spPr>
          <a:xfrm>
            <a:off x="7418717" y="1570008"/>
            <a:ext cx="369012" cy="442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0AFA8714-43C7-C44C-B64D-E888E5C7F709}"/>
              </a:ext>
            </a:extLst>
          </p:cNvPr>
          <p:cNvSpPr txBox="1"/>
          <p:nvPr/>
        </p:nvSpPr>
        <p:spPr>
          <a:xfrm>
            <a:off x="5856944" y="5834045"/>
            <a:ext cx="1129072" cy="440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first</a:t>
            </a:r>
          </a:p>
        </p:txBody>
      </p:sp>
      <p:sp>
        <p:nvSpPr>
          <p:cNvPr id="26" name="Text Box 38">
            <a:extLst>
              <a:ext uri="{FF2B5EF4-FFF2-40B4-BE49-F238E27FC236}">
                <a16:creationId xmlns:a16="http://schemas.microsoft.com/office/drawing/2014/main" xmlns="" id="{32F19FE5-09B4-734E-AB2D-021A277054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09854" y="6349835"/>
            <a:ext cx="990600" cy="52937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b="1" dirty="0">
                <a:solidFill>
                  <a:srgbClr val="0432FF"/>
                </a:solidFill>
                <a:latin typeface="Courier New" pitchFamily="1" charset="0"/>
              </a:rPr>
              <a:t>‘H’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9C8FD9A6-6629-654D-8FAD-BC9D1006B774}"/>
              </a:ext>
            </a:extLst>
          </p:cNvPr>
          <p:cNvSpPr txBox="1"/>
          <p:nvPr/>
        </p:nvSpPr>
        <p:spPr>
          <a:xfrm>
            <a:off x="7433093" y="1998454"/>
            <a:ext cx="369012" cy="442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H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A1ABB8DE-7AC7-F54D-A4C3-89D8D55C0EB6}"/>
              </a:ext>
            </a:extLst>
          </p:cNvPr>
          <p:cNvSpPr txBox="1"/>
          <p:nvPr/>
        </p:nvSpPr>
        <p:spPr>
          <a:xfrm>
            <a:off x="7462427" y="5846237"/>
            <a:ext cx="3431980" cy="440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9" name="Text Box 38">
            <a:extLst>
              <a:ext uri="{FF2B5EF4-FFF2-40B4-BE49-F238E27FC236}">
                <a16:creationId xmlns:a16="http://schemas.microsoft.com/office/drawing/2014/main" xmlns="" id="{C0B5861E-7017-3F4A-9430-AB017867FE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59534" y="6368123"/>
            <a:ext cx="990600" cy="52937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b="1" dirty="0">
                <a:latin typeface="Courier New" pitchFamily="1" charset="0"/>
              </a:rPr>
              <a:t>2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B2BD6FB9-A181-DA47-82F0-88881043875B}"/>
              </a:ext>
            </a:extLst>
          </p:cNvPr>
          <p:cNvSpPr txBox="1"/>
          <p:nvPr/>
        </p:nvSpPr>
        <p:spPr>
          <a:xfrm>
            <a:off x="7426997" y="2406886"/>
            <a:ext cx="369012" cy="442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H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546F3D25-5BAD-AC40-BABB-3AF6D3E890CE}"/>
              </a:ext>
            </a:extLst>
          </p:cNvPr>
          <p:cNvSpPr txBox="1"/>
          <p:nvPr/>
        </p:nvSpPr>
        <p:spPr>
          <a:xfrm>
            <a:off x="7433093" y="2790934"/>
            <a:ext cx="369012" cy="442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37F2A3BA-1C31-214C-8B49-3D79BC8BFB4E}"/>
              </a:ext>
            </a:extLst>
          </p:cNvPr>
          <p:cNvSpPr txBox="1"/>
          <p:nvPr/>
        </p:nvSpPr>
        <p:spPr>
          <a:xfrm>
            <a:off x="8395115" y="5827949"/>
            <a:ext cx="3431980" cy="440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ch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5" name="Text Box 38">
            <a:extLst>
              <a:ext uri="{FF2B5EF4-FFF2-40B4-BE49-F238E27FC236}">
                <a16:creationId xmlns:a16="http://schemas.microsoft.com/office/drawing/2014/main" xmlns="" id="{4F4E07F8-CED5-114F-8DC1-A894611A16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97022" y="6362027"/>
            <a:ext cx="990600" cy="52937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b="1" dirty="0">
                <a:latin typeface="Courier New" pitchFamily="1" charset="0"/>
              </a:rPr>
              <a:t>‘ ’</a:t>
            </a:r>
          </a:p>
        </p:txBody>
      </p:sp>
    </p:spTree>
    <p:extLst>
      <p:ext uri="{BB962C8B-B14F-4D97-AF65-F5344CB8AC3E}">
        <p14:creationId xmlns:p14="http://schemas.microsoft.com/office/powerpoint/2010/main" val="52678664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254EB02B-808C-0945-B356-114F5EFDB3BE}"/>
              </a:ext>
            </a:extLst>
          </p:cNvPr>
          <p:cNvGrpSpPr/>
          <p:nvPr/>
        </p:nvGrpSpPr>
        <p:grpSpPr>
          <a:xfrm>
            <a:off x="327805" y="6278503"/>
            <a:ext cx="3886200" cy="1136650"/>
            <a:chOff x="2743200" y="5881687"/>
            <a:chExt cx="3886200" cy="1136650"/>
          </a:xfrm>
        </p:grpSpPr>
        <p:sp>
          <p:nvSpPr>
            <p:cNvPr id="12291" name="Rectangle 3"/>
            <p:cNvSpPr>
              <a:spLocks noChangeArrowheads="1"/>
            </p:cNvSpPr>
            <p:nvPr/>
          </p:nvSpPr>
          <p:spPr bwMode="auto">
            <a:xfrm>
              <a:off x="27432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H</a:t>
              </a:r>
            </a:p>
          </p:txBody>
        </p:sp>
        <p:sp>
          <p:nvSpPr>
            <p:cNvPr id="12292" name="Rectangle 4"/>
            <p:cNvSpPr>
              <a:spLocks noChangeArrowheads="1"/>
            </p:cNvSpPr>
            <p:nvPr/>
          </p:nvSpPr>
          <p:spPr bwMode="auto">
            <a:xfrm>
              <a:off x="33909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i</a:t>
              </a:r>
            </a:p>
          </p:txBody>
        </p:sp>
        <p:sp>
          <p:nvSpPr>
            <p:cNvPr id="12293" name="Rectangle 5"/>
            <p:cNvSpPr>
              <a:spLocks noChangeArrowheads="1"/>
            </p:cNvSpPr>
            <p:nvPr/>
          </p:nvSpPr>
          <p:spPr bwMode="auto">
            <a:xfrm>
              <a:off x="40386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 </a:t>
              </a:r>
            </a:p>
          </p:txBody>
        </p:sp>
        <p:sp>
          <p:nvSpPr>
            <p:cNvPr id="12294" name="Rectangle 6"/>
            <p:cNvSpPr>
              <a:spLocks noChangeArrowheads="1"/>
            </p:cNvSpPr>
            <p:nvPr/>
          </p:nvSpPr>
          <p:spPr bwMode="auto">
            <a:xfrm>
              <a:off x="46863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 dirty="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m</a:t>
              </a:r>
            </a:p>
          </p:txBody>
        </p:sp>
        <p:sp>
          <p:nvSpPr>
            <p:cNvPr id="12295" name="Rectangle 7"/>
            <p:cNvSpPr>
              <a:spLocks noChangeArrowheads="1"/>
            </p:cNvSpPr>
            <p:nvPr/>
          </p:nvSpPr>
          <p:spPr bwMode="auto">
            <a:xfrm>
              <a:off x="53340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o</a:t>
              </a:r>
            </a:p>
          </p:txBody>
        </p:sp>
        <p:sp>
          <p:nvSpPr>
            <p:cNvPr id="12296" name="Rectangle 8"/>
            <p:cNvSpPr>
              <a:spLocks noChangeArrowheads="1"/>
            </p:cNvSpPr>
            <p:nvPr/>
          </p:nvSpPr>
          <p:spPr bwMode="auto">
            <a:xfrm>
              <a:off x="59817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m</a:t>
              </a:r>
            </a:p>
          </p:txBody>
        </p:sp>
        <p:sp>
          <p:nvSpPr>
            <p:cNvPr id="12297" name="Text Box 9"/>
            <p:cNvSpPr txBox="1">
              <a:spLocks noChangeArrowheads="1"/>
            </p:cNvSpPr>
            <p:nvPr/>
          </p:nvSpPr>
          <p:spPr bwMode="auto">
            <a:xfrm>
              <a:off x="27432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0</a:t>
              </a:r>
            </a:p>
          </p:txBody>
        </p:sp>
        <p:sp>
          <p:nvSpPr>
            <p:cNvPr id="12298" name="Text Box 10"/>
            <p:cNvSpPr txBox="1">
              <a:spLocks noChangeArrowheads="1"/>
            </p:cNvSpPr>
            <p:nvPr/>
          </p:nvSpPr>
          <p:spPr bwMode="auto">
            <a:xfrm>
              <a:off x="33909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1</a:t>
              </a:r>
            </a:p>
          </p:txBody>
        </p:sp>
        <p:sp>
          <p:nvSpPr>
            <p:cNvPr id="12299" name="Text Box 11"/>
            <p:cNvSpPr txBox="1">
              <a:spLocks noChangeArrowheads="1"/>
            </p:cNvSpPr>
            <p:nvPr/>
          </p:nvSpPr>
          <p:spPr bwMode="auto">
            <a:xfrm>
              <a:off x="40386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2</a:t>
              </a:r>
            </a:p>
          </p:txBody>
        </p:sp>
        <p:sp>
          <p:nvSpPr>
            <p:cNvPr id="12300" name="Text Box 12"/>
            <p:cNvSpPr txBox="1">
              <a:spLocks noChangeArrowheads="1"/>
            </p:cNvSpPr>
            <p:nvPr/>
          </p:nvSpPr>
          <p:spPr bwMode="auto">
            <a:xfrm>
              <a:off x="46863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3</a:t>
              </a:r>
            </a:p>
          </p:txBody>
        </p:sp>
        <p:sp>
          <p:nvSpPr>
            <p:cNvPr id="12301" name="Text Box 13"/>
            <p:cNvSpPr txBox="1">
              <a:spLocks noChangeArrowheads="1"/>
            </p:cNvSpPr>
            <p:nvPr/>
          </p:nvSpPr>
          <p:spPr bwMode="auto">
            <a:xfrm>
              <a:off x="53340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4</a:t>
              </a:r>
            </a:p>
          </p:txBody>
        </p:sp>
        <p:sp>
          <p:nvSpPr>
            <p:cNvPr id="12302" name="Text Box 14"/>
            <p:cNvSpPr txBox="1">
              <a:spLocks noChangeArrowheads="1"/>
            </p:cNvSpPr>
            <p:nvPr/>
          </p:nvSpPr>
          <p:spPr bwMode="auto">
            <a:xfrm>
              <a:off x="59817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5</a:t>
              </a:r>
            </a:p>
          </p:txBody>
        </p:sp>
      </p:grpSp>
      <p:sp>
        <p:nvSpPr>
          <p:cNvPr id="18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String Methods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FADD77B4-EE04-C34A-8D96-61A51F545D7D}"/>
              </a:ext>
            </a:extLst>
          </p:cNvPr>
          <p:cNvSpPr/>
          <p:nvPr/>
        </p:nvSpPr>
        <p:spPr>
          <a:xfrm>
            <a:off x="519622" y="1250478"/>
            <a:ext cx="7865253" cy="44721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325438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</a:t>
            </a: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void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run() {</a:t>
            </a:r>
            <a:endParaRPr lang="en-US" dirty="0">
              <a:solidFill>
                <a:srgbClr val="931A68"/>
              </a:solidFill>
              <a:latin typeface="Monaco" pitchFamily="2" charset="77"/>
            </a:endParaRPr>
          </a:p>
          <a:p>
            <a:pPr>
              <a:tabLst>
                <a:tab pos="325438" algn="l"/>
              </a:tabLst>
            </a:pPr>
            <a:r>
              <a:rPr lang="en-US" dirty="0">
                <a:latin typeface="Monaco" pitchFamily="2" charset="77"/>
              </a:rPr>
              <a:t> 	String </a:t>
            </a:r>
            <a:r>
              <a:rPr lang="en-US" dirty="0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>
                <a:latin typeface="Monaco" pitchFamily="2" charset="77"/>
              </a:rPr>
              <a:t> = </a:t>
            </a:r>
            <a:r>
              <a:rPr lang="en-US" dirty="0">
                <a:solidFill>
                  <a:srgbClr val="3933FF"/>
                </a:solidFill>
                <a:latin typeface="Monaco" pitchFamily="2" charset="77"/>
              </a:rPr>
              <a:t>"Hi mom"</a:t>
            </a:r>
            <a:r>
              <a:rPr lang="en-US" dirty="0">
                <a:latin typeface="Monaco" pitchFamily="2" charset="77"/>
              </a:rPr>
              <a:t>;</a:t>
            </a:r>
          </a:p>
          <a:p>
            <a:pPr>
              <a:tabLst>
                <a:tab pos="325438" algn="l"/>
              </a:tabLst>
            </a:pPr>
            <a:endParaRPr lang="en-US" dirty="0">
              <a:latin typeface="Monaco" pitchFamily="2" charset="77"/>
            </a:endParaRPr>
          </a:p>
          <a:p>
            <a:pPr>
              <a:tabLst>
                <a:tab pos="325438" algn="l"/>
              </a:tabLst>
            </a:pP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	// example of length method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	</a:t>
            </a:r>
            <a:r>
              <a:rPr lang="en-US" dirty="0" err="1">
                <a:solidFill>
                  <a:srgbClr val="931A68"/>
                </a:solidFill>
                <a:latin typeface="Monaco" pitchFamily="2" charset="77"/>
              </a:rPr>
              <a:t>int</a:t>
            </a:r>
            <a:r>
              <a:rPr lang="en-US" dirty="0">
                <a:latin typeface="Monaco" pitchFamily="2" charset="77"/>
              </a:rPr>
              <a:t> </a:t>
            </a:r>
            <a:r>
              <a:rPr lang="en-US" dirty="0">
                <a:solidFill>
                  <a:srgbClr val="7E504F"/>
                </a:solidFill>
                <a:latin typeface="Monaco" pitchFamily="2" charset="77"/>
              </a:rPr>
              <a:t>length</a:t>
            </a:r>
            <a:r>
              <a:rPr lang="en-US" dirty="0">
                <a:latin typeface="Monaco" pitchFamily="2" charset="77"/>
              </a:rPr>
              <a:t> =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 err="1">
                <a:latin typeface="Monaco" pitchFamily="2" charset="77"/>
              </a:rPr>
              <a:t>.length</a:t>
            </a:r>
            <a:r>
              <a:rPr lang="en-US" dirty="0">
                <a:latin typeface="Monaco" pitchFamily="2" charset="77"/>
              </a:rPr>
              <a:t>();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	</a:t>
            </a:r>
            <a:r>
              <a:rPr lang="en-US" dirty="0" err="1">
                <a:latin typeface="Monaco" pitchFamily="2" charset="77"/>
              </a:rPr>
              <a:t>println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>
                <a:solidFill>
                  <a:srgbClr val="7E504F"/>
                </a:solidFill>
                <a:latin typeface="Monaco" pitchFamily="2" charset="77"/>
              </a:rPr>
              <a:t>length</a:t>
            </a:r>
            <a:r>
              <a:rPr lang="en-US" dirty="0">
                <a:latin typeface="Monaco" pitchFamily="2" charset="77"/>
              </a:rPr>
              <a:t>); </a:t>
            </a: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// prints 6</a:t>
            </a:r>
          </a:p>
          <a:p>
            <a:pPr>
              <a:tabLst>
                <a:tab pos="325438" algn="l"/>
                <a:tab pos="736600" algn="l"/>
              </a:tabLst>
            </a:pPr>
            <a:endParaRPr lang="en-US" dirty="0">
              <a:latin typeface="Monaco" pitchFamily="2" charset="77"/>
            </a:endParaRP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	// example of </a:t>
            </a:r>
            <a:r>
              <a:rPr lang="en-US" dirty="0" err="1">
                <a:solidFill>
                  <a:srgbClr val="4E9072"/>
                </a:solidFill>
                <a:latin typeface="Monaco" pitchFamily="2" charset="77"/>
              </a:rPr>
              <a:t>getCharAt</a:t>
            </a:r>
            <a:endParaRPr lang="en-US" dirty="0">
              <a:solidFill>
                <a:srgbClr val="4E9072"/>
              </a:solidFill>
              <a:latin typeface="Monaco" pitchFamily="2" charset="77"/>
            </a:endParaRP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	char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firstLetter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=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 err="1">
                <a:solidFill>
                  <a:srgbClr val="000000"/>
                </a:solidFill>
                <a:latin typeface="Monaco" pitchFamily="2" charset="77"/>
              </a:rPr>
              <a:t>.charAt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(0);</a:t>
            </a:r>
            <a:endParaRPr lang="en-US" dirty="0">
              <a:solidFill>
                <a:srgbClr val="7E504F"/>
              </a:solidFill>
              <a:latin typeface="Monaco" pitchFamily="2" charset="77"/>
            </a:endParaRP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	</a:t>
            </a:r>
            <a:r>
              <a:rPr lang="en-US" dirty="0" err="1">
                <a:latin typeface="Monaco" pitchFamily="2" charset="77"/>
              </a:rPr>
              <a:t>println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firstLetter</a:t>
            </a:r>
            <a:r>
              <a:rPr lang="en-US" dirty="0">
                <a:latin typeface="Monaco" pitchFamily="2" charset="77"/>
              </a:rPr>
              <a:t>); </a:t>
            </a: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// prints ‘H’</a:t>
            </a:r>
          </a:p>
          <a:p>
            <a:pPr>
              <a:tabLst>
                <a:tab pos="325438" algn="l"/>
                <a:tab pos="736600" algn="l"/>
              </a:tabLst>
            </a:pPr>
            <a:endParaRPr lang="en-US" dirty="0">
              <a:latin typeface="Monaco" pitchFamily="2" charset="77"/>
            </a:endParaRP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	// loop that prints letters one-by-one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	for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solidFill>
                  <a:srgbClr val="931A68"/>
                </a:solidFill>
                <a:latin typeface="Monaco" pitchFamily="2" charset="77"/>
              </a:rPr>
              <a:t>int</a:t>
            </a:r>
            <a:r>
              <a:rPr lang="en-US" dirty="0">
                <a:latin typeface="Monaco" pitchFamily="2" charset="77"/>
              </a:rPr>
              <a:t>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i</a:t>
            </a:r>
            <a:r>
              <a:rPr lang="en-US" dirty="0">
                <a:latin typeface="Monaco" pitchFamily="2" charset="77"/>
              </a:rPr>
              <a:t> = 0;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i</a:t>
            </a:r>
            <a:r>
              <a:rPr lang="en-US" dirty="0">
                <a:latin typeface="Monaco" pitchFamily="2" charset="77"/>
              </a:rPr>
              <a:t> &lt;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 err="1">
                <a:latin typeface="Monaco" pitchFamily="2" charset="77"/>
              </a:rPr>
              <a:t>.length</a:t>
            </a:r>
            <a:r>
              <a:rPr lang="en-US" dirty="0">
                <a:latin typeface="Monaco" pitchFamily="2" charset="77"/>
              </a:rPr>
              <a:t>();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i</a:t>
            </a:r>
            <a:r>
              <a:rPr lang="en-US" dirty="0">
                <a:latin typeface="Monaco" pitchFamily="2" charset="77"/>
              </a:rPr>
              <a:t>++) {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		char</a:t>
            </a:r>
            <a:r>
              <a:rPr lang="en-US" dirty="0">
                <a:latin typeface="Monaco" pitchFamily="2" charset="77"/>
              </a:rPr>
              <a:t>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ch</a:t>
            </a:r>
            <a:r>
              <a:rPr lang="en-US" dirty="0">
                <a:latin typeface="Monaco" pitchFamily="2" charset="77"/>
              </a:rPr>
              <a:t> =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 err="1">
                <a:latin typeface="Monaco" pitchFamily="2" charset="77"/>
              </a:rPr>
              <a:t>.charAt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i</a:t>
            </a:r>
            <a:r>
              <a:rPr lang="en-US" dirty="0">
                <a:latin typeface="Monaco" pitchFamily="2" charset="77"/>
              </a:rPr>
              <a:t>);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		</a:t>
            </a:r>
            <a:r>
              <a:rPr lang="en-US" dirty="0" err="1">
                <a:latin typeface="Monaco" pitchFamily="2" charset="77"/>
              </a:rPr>
              <a:t>println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ch</a:t>
            </a:r>
            <a:r>
              <a:rPr lang="en-US" dirty="0">
                <a:latin typeface="Monaco" pitchFamily="2" charset="77"/>
              </a:rPr>
              <a:t>);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	}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}</a:t>
            </a:r>
            <a:endParaRPr lang="en-US" dirty="0">
              <a:effectLst/>
              <a:latin typeface="Monaco" pitchFamily="2" charset="77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xmlns="" id="{B1E640B4-4385-A444-B40A-1BBCDA11FA47}"/>
              </a:ext>
            </a:extLst>
          </p:cNvPr>
          <p:cNvSpPr/>
          <p:nvPr/>
        </p:nvSpPr>
        <p:spPr>
          <a:xfrm>
            <a:off x="189781" y="966159"/>
            <a:ext cx="6866627" cy="4779034"/>
          </a:xfrm>
          <a:prstGeom prst="roundRect">
            <a:avLst>
              <a:gd name="adj" fmla="val 2921"/>
            </a:avLst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xmlns="" id="{8CF9BBF2-D2F9-1F40-956F-82763207FFE1}"/>
              </a:ext>
            </a:extLst>
          </p:cNvPr>
          <p:cNvSpPr/>
          <p:nvPr/>
        </p:nvSpPr>
        <p:spPr>
          <a:xfrm>
            <a:off x="7280694" y="1414731"/>
            <a:ext cx="2671314" cy="4275827"/>
          </a:xfrm>
          <a:prstGeom prst="roundRect">
            <a:avLst>
              <a:gd name="adj" fmla="val 2921"/>
            </a:avLst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8C309B2E-0AE4-CE44-A74D-EF44ABC8B556}"/>
              </a:ext>
            </a:extLst>
          </p:cNvPr>
          <p:cNvSpPr txBox="1"/>
          <p:nvPr/>
        </p:nvSpPr>
        <p:spPr>
          <a:xfrm>
            <a:off x="7901797" y="931653"/>
            <a:ext cx="1316386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Console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xmlns="" id="{F0BABE32-4C92-8D48-83E4-046BB0928CF3}"/>
              </a:ext>
            </a:extLst>
          </p:cNvPr>
          <p:cNvSpPr/>
          <p:nvPr/>
        </p:nvSpPr>
        <p:spPr>
          <a:xfrm>
            <a:off x="841248" y="5071872"/>
            <a:ext cx="292608" cy="390144"/>
          </a:xfrm>
          <a:prstGeom prst="roundRect">
            <a:avLst>
              <a:gd name="adj" fmla="val 8007"/>
            </a:avLst>
          </a:pr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17662C6D-4844-1B46-928A-28298534DB91}"/>
              </a:ext>
            </a:extLst>
          </p:cNvPr>
          <p:cNvSpPr txBox="1"/>
          <p:nvPr/>
        </p:nvSpPr>
        <p:spPr>
          <a:xfrm>
            <a:off x="4392179" y="5821853"/>
            <a:ext cx="1290738" cy="4408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length</a:t>
            </a:r>
          </a:p>
        </p:txBody>
      </p:sp>
      <p:sp>
        <p:nvSpPr>
          <p:cNvPr id="23" name="Text Box 38">
            <a:extLst>
              <a:ext uri="{FF2B5EF4-FFF2-40B4-BE49-F238E27FC236}">
                <a16:creationId xmlns:a16="http://schemas.microsoft.com/office/drawing/2014/main" xmlns="" id="{E6312F2A-3EEC-184F-98D4-8011AC00A6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91393" y="6352710"/>
            <a:ext cx="990600" cy="52937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b="1" dirty="0">
                <a:latin typeface="Courier New" pitchFamily="1" charset="0"/>
              </a:rPr>
              <a:t>6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09058D34-8765-2D40-ABCC-4E3893C9DD4A}"/>
              </a:ext>
            </a:extLst>
          </p:cNvPr>
          <p:cNvSpPr txBox="1"/>
          <p:nvPr/>
        </p:nvSpPr>
        <p:spPr>
          <a:xfrm>
            <a:off x="260126" y="5821853"/>
            <a:ext cx="1475084" cy="4408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example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9980A9E2-FB7C-B94C-8138-04EED8855FA5}"/>
              </a:ext>
            </a:extLst>
          </p:cNvPr>
          <p:cNvSpPr txBox="1"/>
          <p:nvPr/>
        </p:nvSpPr>
        <p:spPr>
          <a:xfrm>
            <a:off x="7457477" y="1570008"/>
            <a:ext cx="369012" cy="442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0AFA8714-43C7-C44C-B64D-E888E5C7F709}"/>
              </a:ext>
            </a:extLst>
          </p:cNvPr>
          <p:cNvSpPr txBox="1"/>
          <p:nvPr/>
        </p:nvSpPr>
        <p:spPr>
          <a:xfrm>
            <a:off x="5856944" y="5834045"/>
            <a:ext cx="1129072" cy="440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first</a:t>
            </a:r>
          </a:p>
        </p:txBody>
      </p:sp>
      <p:sp>
        <p:nvSpPr>
          <p:cNvPr id="26" name="Text Box 38">
            <a:extLst>
              <a:ext uri="{FF2B5EF4-FFF2-40B4-BE49-F238E27FC236}">
                <a16:creationId xmlns:a16="http://schemas.microsoft.com/office/drawing/2014/main" xmlns="" id="{32F19FE5-09B4-734E-AB2D-021A277054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09854" y="6349835"/>
            <a:ext cx="990600" cy="52937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b="1" dirty="0">
                <a:solidFill>
                  <a:srgbClr val="0432FF"/>
                </a:solidFill>
                <a:latin typeface="Courier New" pitchFamily="1" charset="0"/>
              </a:rPr>
              <a:t>‘H’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9C8FD9A6-6629-654D-8FAD-BC9D1006B774}"/>
              </a:ext>
            </a:extLst>
          </p:cNvPr>
          <p:cNvSpPr txBox="1"/>
          <p:nvPr/>
        </p:nvSpPr>
        <p:spPr>
          <a:xfrm>
            <a:off x="7457477" y="1998454"/>
            <a:ext cx="369012" cy="442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H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A1ABB8DE-7AC7-F54D-A4C3-89D8D55C0EB6}"/>
              </a:ext>
            </a:extLst>
          </p:cNvPr>
          <p:cNvSpPr txBox="1"/>
          <p:nvPr/>
        </p:nvSpPr>
        <p:spPr>
          <a:xfrm>
            <a:off x="7462427" y="5846237"/>
            <a:ext cx="3431980" cy="440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9" name="Text Box 38">
            <a:extLst>
              <a:ext uri="{FF2B5EF4-FFF2-40B4-BE49-F238E27FC236}">
                <a16:creationId xmlns:a16="http://schemas.microsoft.com/office/drawing/2014/main" xmlns="" id="{C0B5861E-7017-3F4A-9430-AB017867FE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59534" y="6368123"/>
            <a:ext cx="990600" cy="52937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b="1" dirty="0">
                <a:solidFill>
                  <a:srgbClr val="FF0000"/>
                </a:solidFill>
                <a:latin typeface="Courier New" pitchFamily="1" charset="0"/>
              </a:rPr>
              <a:t>5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E4148A49-B8D2-104C-AB30-B4051DD42DEF}"/>
              </a:ext>
            </a:extLst>
          </p:cNvPr>
          <p:cNvSpPr txBox="1"/>
          <p:nvPr/>
        </p:nvSpPr>
        <p:spPr>
          <a:xfrm>
            <a:off x="8395115" y="5827949"/>
            <a:ext cx="3431980" cy="440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ch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1" name="Text Box 38">
            <a:extLst>
              <a:ext uri="{FF2B5EF4-FFF2-40B4-BE49-F238E27FC236}">
                <a16:creationId xmlns:a16="http://schemas.microsoft.com/office/drawing/2014/main" xmlns="" id="{3CAC6BE3-2C66-3542-88D8-19D94D1409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97022" y="6362027"/>
            <a:ext cx="990600" cy="52937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b="1" dirty="0">
                <a:solidFill>
                  <a:srgbClr val="FF0000"/>
                </a:solidFill>
                <a:latin typeface="Courier New" pitchFamily="1" charset="0"/>
              </a:rPr>
              <a:t>‘m’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B2BD6FB9-A181-DA47-82F0-88881043875B}"/>
              </a:ext>
            </a:extLst>
          </p:cNvPr>
          <p:cNvSpPr txBox="1"/>
          <p:nvPr/>
        </p:nvSpPr>
        <p:spPr>
          <a:xfrm>
            <a:off x="7457477" y="2406886"/>
            <a:ext cx="369012" cy="442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H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546F3D25-5BAD-AC40-BABB-3AF6D3E890CE}"/>
              </a:ext>
            </a:extLst>
          </p:cNvPr>
          <p:cNvSpPr txBox="1"/>
          <p:nvPr/>
        </p:nvSpPr>
        <p:spPr>
          <a:xfrm>
            <a:off x="7457477" y="2790934"/>
            <a:ext cx="369012" cy="442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9F7749E8-965A-B341-BDB2-76D180BA58FA}"/>
              </a:ext>
            </a:extLst>
          </p:cNvPr>
          <p:cNvSpPr txBox="1"/>
          <p:nvPr/>
        </p:nvSpPr>
        <p:spPr>
          <a:xfrm>
            <a:off x="7457477" y="3443206"/>
            <a:ext cx="369012" cy="442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C71F4205-12F3-B943-BC31-B73E5C16DAE2}"/>
              </a:ext>
            </a:extLst>
          </p:cNvPr>
          <p:cNvSpPr txBox="1"/>
          <p:nvPr/>
        </p:nvSpPr>
        <p:spPr>
          <a:xfrm>
            <a:off x="7457477" y="3827254"/>
            <a:ext cx="369012" cy="442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184B7831-1D5C-A241-ACE3-88BA16D5DC97}"/>
              </a:ext>
            </a:extLst>
          </p:cNvPr>
          <p:cNvSpPr txBox="1"/>
          <p:nvPr/>
        </p:nvSpPr>
        <p:spPr>
          <a:xfrm>
            <a:off x="7457477" y="4199110"/>
            <a:ext cx="369012" cy="442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</a:t>
            </a:r>
          </a:p>
        </p:txBody>
      </p:sp>
    </p:spTree>
    <p:extLst>
      <p:ext uri="{BB962C8B-B14F-4D97-AF65-F5344CB8AC3E}">
        <p14:creationId xmlns:p14="http://schemas.microsoft.com/office/powerpoint/2010/main" val="331875882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254EB02B-808C-0945-B356-114F5EFDB3BE}"/>
              </a:ext>
            </a:extLst>
          </p:cNvPr>
          <p:cNvGrpSpPr/>
          <p:nvPr/>
        </p:nvGrpSpPr>
        <p:grpSpPr>
          <a:xfrm>
            <a:off x="327805" y="6278503"/>
            <a:ext cx="3886200" cy="1136650"/>
            <a:chOff x="2743200" y="5881687"/>
            <a:chExt cx="3886200" cy="1136650"/>
          </a:xfrm>
        </p:grpSpPr>
        <p:sp>
          <p:nvSpPr>
            <p:cNvPr id="12291" name="Rectangle 3"/>
            <p:cNvSpPr>
              <a:spLocks noChangeArrowheads="1"/>
            </p:cNvSpPr>
            <p:nvPr/>
          </p:nvSpPr>
          <p:spPr bwMode="auto">
            <a:xfrm>
              <a:off x="27432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H</a:t>
              </a:r>
            </a:p>
          </p:txBody>
        </p:sp>
        <p:sp>
          <p:nvSpPr>
            <p:cNvPr id="12292" name="Rectangle 4"/>
            <p:cNvSpPr>
              <a:spLocks noChangeArrowheads="1"/>
            </p:cNvSpPr>
            <p:nvPr/>
          </p:nvSpPr>
          <p:spPr bwMode="auto">
            <a:xfrm>
              <a:off x="33909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i</a:t>
              </a:r>
            </a:p>
          </p:txBody>
        </p:sp>
        <p:sp>
          <p:nvSpPr>
            <p:cNvPr id="12293" name="Rectangle 5"/>
            <p:cNvSpPr>
              <a:spLocks noChangeArrowheads="1"/>
            </p:cNvSpPr>
            <p:nvPr/>
          </p:nvSpPr>
          <p:spPr bwMode="auto">
            <a:xfrm>
              <a:off x="40386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 </a:t>
              </a:r>
            </a:p>
          </p:txBody>
        </p:sp>
        <p:sp>
          <p:nvSpPr>
            <p:cNvPr id="12294" name="Rectangle 6"/>
            <p:cNvSpPr>
              <a:spLocks noChangeArrowheads="1"/>
            </p:cNvSpPr>
            <p:nvPr/>
          </p:nvSpPr>
          <p:spPr bwMode="auto">
            <a:xfrm>
              <a:off x="46863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 dirty="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m</a:t>
              </a:r>
            </a:p>
          </p:txBody>
        </p:sp>
        <p:sp>
          <p:nvSpPr>
            <p:cNvPr id="12295" name="Rectangle 7"/>
            <p:cNvSpPr>
              <a:spLocks noChangeArrowheads="1"/>
            </p:cNvSpPr>
            <p:nvPr/>
          </p:nvSpPr>
          <p:spPr bwMode="auto">
            <a:xfrm>
              <a:off x="53340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o</a:t>
              </a:r>
            </a:p>
          </p:txBody>
        </p:sp>
        <p:sp>
          <p:nvSpPr>
            <p:cNvPr id="12296" name="Rectangle 8"/>
            <p:cNvSpPr>
              <a:spLocks noChangeArrowheads="1"/>
            </p:cNvSpPr>
            <p:nvPr/>
          </p:nvSpPr>
          <p:spPr bwMode="auto">
            <a:xfrm>
              <a:off x="59817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m</a:t>
              </a:r>
            </a:p>
          </p:txBody>
        </p:sp>
        <p:sp>
          <p:nvSpPr>
            <p:cNvPr id="12297" name="Text Box 9"/>
            <p:cNvSpPr txBox="1">
              <a:spLocks noChangeArrowheads="1"/>
            </p:cNvSpPr>
            <p:nvPr/>
          </p:nvSpPr>
          <p:spPr bwMode="auto">
            <a:xfrm>
              <a:off x="27432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0</a:t>
              </a:r>
            </a:p>
          </p:txBody>
        </p:sp>
        <p:sp>
          <p:nvSpPr>
            <p:cNvPr id="12298" name="Text Box 10"/>
            <p:cNvSpPr txBox="1">
              <a:spLocks noChangeArrowheads="1"/>
            </p:cNvSpPr>
            <p:nvPr/>
          </p:nvSpPr>
          <p:spPr bwMode="auto">
            <a:xfrm>
              <a:off x="33909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1</a:t>
              </a:r>
            </a:p>
          </p:txBody>
        </p:sp>
        <p:sp>
          <p:nvSpPr>
            <p:cNvPr id="12299" name="Text Box 11"/>
            <p:cNvSpPr txBox="1">
              <a:spLocks noChangeArrowheads="1"/>
            </p:cNvSpPr>
            <p:nvPr/>
          </p:nvSpPr>
          <p:spPr bwMode="auto">
            <a:xfrm>
              <a:off x="40386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2</a:t>
              </a:r>
            </a:p>
          </p:txBody>
        </p:sp>
        <p:sp>
          <p:nvSpPr>
            <p:cNvPr id="12300" name="Text Box 12"/>
            <p:cNvSpPr txBox="1">
              <a:spLocks noChangeArrowheads="1"/>
            </p:cNvSpPr>
            <p:nvPr/>
          </p:nvSpPr>
          <p:spPr bwMode="auto">
            <a:xfrm>
              <a:off x="46863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3</a:t>
              </a:r>
            </a:p>
          </p:txBody>
        </p:sp>
        <p:sp>
          <p:nvSpPr>
            <p:cNvPr id="12301" name="Text Box 13"/>
            <p:cNvSpPr txBox="1">
              <a:spLocks noChangeArrowheads="1"/>
            </p:cNvSpPr>
            <p:nvPr/>
          </p:nvSpPr>
          <p:spPr bwMode="auto">
            <a:xfrm>
              <a:off x="53340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4</a:t>
              </a:r>
            </a:p>
          </p:txBody>
        </p:sp>
        <p:sp>
          <p:nvSpPr>
            <p:cNvPr id="12302" name="Text Box 14"/>
            <p:cNvSpPr txBox="1">
              <a:spLocks noChangeArrowheads="1"/>
            </p:cNvSpPr>
            <p:nvPr/>
          </p:nvSpPr>
          <p:spPr bwMode="auto">
            <a:xfrm>
              <a:off x="59817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5</a:t>
              </a:r>
            </a:p>
          </p:txBody>
        </p:sp>
      </p:grpSp>
      <p:sp>
        <p:nvSpPr>
          <p:cNvPr id="18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String Methods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FADD77B4-EE04-C34A-8D96-61A51F545D7D}"/>
              </a:ext>
            </a:extLst>
          </p:cNvPr>
          <p:cNvSpPr/>
          <p:nvPr/>
        </p:nvSpPr>
        <p:spPr>
          <a:xfrm>
            <a:off x="519622" y="1250478"/>
            <a:ext cx="7865253" cy="44721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325438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</a:t>
            </a: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void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run() {</a:t>
            </a:r>
            <a:endParaRPr lang="en-US" dirty="0">
              <a:solidFill>
                <a:srgbClr val="931A68"/>
              </a:solidFill>
              <a:latin typeface="Monaco" pitchFamily="2" charset="77"/>
            </a:endParaRPr>
          </a:p>
          <a:p>
            <a:pPr>
              <a:tabLst>
                <a:tab pos="325438" algn="l"/>
              </a:tabLst>
            </a:pPr>
            <a:r>
              <a:rPr lang="en-US" dirty="0">
                <a:latin typeface="Monaco" pitchFamily="2" charset="77"/>
              </a:rPr>
              <a:t> 	String </a:t>
            </a:r>
            <a:r>
              <a:rPr lang="en-US" dirty="0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>
                <a:latin typeface="Monaco" pitchFamily="2" charset="77"/>
              </a:rPr>
              <a:t> = </a:t>
            </a:r>
            <a:r>
              <a:rPr lang="en-US" dirty="0">
                <a:solidFill>
                  <a:srgbClr val="3933FF"/>
                </a:solidFill>
                <a:latin typeface="Monaco" pitchFamily="2" charset="77"/>
              </a:rPr>
              <a:t>"Hi mom"</a:t>
            </a:r>
            <a:r>
              <a:rPr lang="en-US" dirty="0">
                <a:latin typeface="Monaco" pitchFamily="2" charset="77"/>
              </a:rPr>
              <a:t>;</a:t>
            </a:r>
          </a:p>
          <a:p>
            <a:pPr>
              <a:tabLst>
                <a:tab pos="325438" algn="l"/>
              </a:tabLst>
            </a:pPr>
            <a:endParaRPr lang="en-US" dirty="0">
              <a:latin typeface="Monaco" pitchFamily="2" charset="77"/>
            </a:endParaRPr>
          </a:p>
          <a:p>
            <a:pPr>
              <a:tabLst>
                <a:tab pos="325438" algn="l"/>
              </a:tabLst>
            </a:pP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	// example of length method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	</a:t>
            </a:r>
            <a:r>
              <a:rPr lang="en-US" dirty="0" err="1">
                <a:solidFill>
                  <a:srgbClr val="931A68"/>
                </a:solidFill>
                <a:latin typeface="Monaco" pitchFamily="2" charset="77"/>
              </a:rPr>
              <a:t>int</a:t>
            </a:r>
            <a:r>
              <a:rPr lang="en-US" dirty="0">
                <a:latin typeface="Monaco" pitchFamily="2" charset="77"/>
              </a:rPr>
              <a:t> </a:t>
            </a:r>
            <a:r>
              <a:rPr lang="en-US" dirty="0">
                <a:solidFill>
                  <a:srgbClr val="7E504F"/>
                </a:solidFill>
                <a:latin typeface="Monaco" pitchFamily="2" charset="77"/>
              </a:rPr>
              <a:t>length</a:t>
            </a:r>
            <a:r>
              <a:rPr lang="en-US" dirty="0">
                <a:latin typeface="Monaco" pitchFamily="2" charset="77"/>
              </a:rPr>
              <a:t> =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 err="1">
                <a:latin typeface="Monaco" pitchFamily="2" charset="77"/>
              </a:rPr>
              <a:t>.length</a:t>
            </a:r>
            <a:r>
              <a:rPr lang="en-US" dirty="0">
                <a:latin typeface="Monaco" pitchFamily="2" charset="77"/>
              </a:rPr>
              <a:t>();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	</a:t>
            </a:r>
            <a:r>
              <a:rPr lang="en-US" dirty="0" err="1">
                <a:latin typeface="Monaco" pitchFamily="2" charset="77"/>
              </a:rPr>
              <a:t>println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>
                <a:solidFill>
                  <a:srgbClr val="7E504F"/>
                </a:solidFill>
                <a:latin typeface="Monaco" pitchFamily="2" charset="77"/>
              </a:rPr>
              <a:t>length</a:t>
            </a:r>
            <a:r>
              <a:rPr lang="en-US" dirty="0">
                <a:latin typeface="Monaco" pitchFamily="2" charset="77"/>
              </a:rPr>
              <a:t>); </a:t>
            </a: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// prints 6</a:t>
            </a:r>
          </a:p>
          <a:p>
            <a:pPr>
              <a:tabLst>
                <a:tab pos="325438" algn="l"/>
                <a:tab pos="736600" algn="l"/>
              </a:tabLst>
            </a:pPr>
            <a:endParaRPr lang="en-US" dirty="0">
              <a:latin typeface="Monaco" pitchFamily="2" charset="77"/>
            </a:endParaRP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	// example of </a:t>
            </a:r>
            <a:r>
              <a:rPr lang="en-US" dirty="0" err="1">
                <a:solidFill>
                  <a:srgbClr val="4E9072"/>
                </a:solidFill>
                <a:latin typeface="Monaco" pitchFamily="2" charset="77"/>
              </a:rPr>
              <a:t>getCharAt</a:t>
            </a:r>
            <a:endParaRPr lang="en-US" dirty="0">
              <a:solidFill>
                <a:srgbClr val="4E9072"/>
              </a:solidFill>
              <a:latin typeface="Monaco" pitchFamily="2" charset="77"/>
            </a:endParaRP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	char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firstLetter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=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 err="1">
                <a:solidFill>
                  <a:srgbClr val="000000"/>
                </a:solidFill>
                <a:latin typeface="Monaco" pitchFamily="2" charset="77"/>
              </a:rPr>
              <a:t>.charAt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(0);</a:t>
            </a:r>
            <a:endParaRPr lang="en-US" dirty="0">
              <a:solidFill>
                <a:srgbClr val="7E504F"/>
              </a:solidFill>
              <a:latin typeface="Monaco" pitchFamily="2" charset="77"/>
            </a:endParaRP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	</a:t>
            </a:r>
            <a:r>
              <a:rPr lang="en-US" dirty="0" err="1">
                <a:latin typeface="Monaco" pitchFamily="2" charset="77"/>
              </a:rPr>
              <a:t>println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firstLetter</a:t>
            </a:r>
            <a:r>
              <a:rPr lang="en-US" dirty="0">
                <a:latin typeface="Monaco" pitchFamily="2" charset="77"/>
              </a:rPr>
              <a:t>); </a:t>
            </a: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// prints ‘H’</a:t>
            </a:r>
          </a:p>
          <a:p>
            <a:pPr>
              <a:tabLst>
                <a:tab pos="325438" algn="l"/>
                <a:tab pos="736600" algn="l"/>
              </a:tabLst>
            </a:pPr>
            <a:endParaRPr lang="en-US" dirty="0">
              <a:latin typeface="Monaco" pitchFamily="2" charset="77"/>
            </a:endParaRP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	// loop that prints letters one-by-one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	for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solidFill>
                  <a:srgbClr val="931A68"/>
                </a:solidFill>
                <a:latin typeface="Monaco" pitchFamily="2" charset="77"/>
              </a:rPr>
              <a:t>int</a:t>
            </a:r>
            <a:r>
              <a:rPr lang="en-US" dirty="0">
                <a:latin typeface="Monaco" pitchFamily="2" charset="77"/>
              </a:rPr>
              <a:t>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i</a:t>
            </a:r>
            <a:r>
              <a:rPr lang="en-US" dirty="0">
                <a:latin typeface="Monaco" pitchFamily="2" charset="77"/>
              </a:rPr>
              <a:t> = 0;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i</a:t>
            </a:r>
            <a:r>
              <a:rPr lang="en-US" dirty="0">
                <a:latin typeface="Monaco" pitchFamily="2" charset="77"/>
              </a:rPr>
              <a:t> &lt;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 err="1">
                <a:latin typeface="Monaco" pitchFamily="2" charset="77"/>
              </a:rPr>
              <a:t>.length</a:t>
            </a:r>
            <a:r>
              <a:rPr lang="en-US" dirty="0">
                <a:latin typeface="Monaco" pitchFamily="2" charset="77"/>
              </a:rPr>
              <a:t>();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i</a:t>
            </a:r>
            <a:r>
              <a:rPr lang="en-US" dirty="0">
                <a:latin typeface="Monaco" pitchFamily="2" charset="77"/>
              </a:rPr>
              <a:t>++) {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		char</a:t>
            </a:r>
            <a:r>
              <a:rPr lang="en-US" dirty="0">
                <a:latin typeface="Monaco" pitchFamily="2" charset="77"/>
              </a:rPr>
              <a:t>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ch</a:t>
            </a:r>
            <a:r>
              <a:rPr lang="en-US" dirty="0">
                <a:latin typeface="Monaco" pitchFamily="2" charset="77"/>
              </a:rPr>
              <a:t> =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 err="1">
                <a:latin typeface="Monaco" pitchFamily="2" charset="77"/>
              </a:rPr>
              <a:t>.charAt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i</a:t>
            </a:r>
            <a:r>
              <a:rPr lang="en-US" dirty="0">
                <a:latin typeface="Monaco" pitchFamily="2" charset="77"/>
              </a:rPr>
              <a:t>);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		</a:t>
            </a:r>
            <a:r>
              <a:rPr lang="en-US" dirty="0" err="1">
                <a:latin typeface="Monaco" pitchFamily="2" charset="77"/>
              </a:rPr>
              <a:t>println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ch</a:t>
            </a:r>
            <a:r>
              <a:rPr lang="en-US" dirty="0">
                <a:latin typeface="Monaco" pitchFamily="2" charset="77"/>
              </a:rPr>
              <a:t>);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	}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}</a:t>
            </a:r>
            <a:endParaRPr lang="en-US" dirty="0">
              <a:effectLst/>
              <a:latin typeface="Monaco" pitchFamily="2" charset="77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xmlns="" id="{B1E640B4-4385-A444-B40A-1BBCDA11FA47}"/>
              </a:ext>
            </a:extLst>
          </p:cNvPr>
          <p:cNvSpPr/>
          <p:nvPr/>
        </p:nvSpPr>
        <p:spPr>
          <a:xfrm>
            <a:off x="189781" y="966159"/>
            <a:ext cx="6866627" cy="4779034"/>
          </a:xfrm>
          <a:prstGeom prst="roundRect">
            <a:avLst>
              <a:gd name="adj" fmla="val 2921"/>
            </a:avLst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xmlns="" id="{8CF9BBF2-D2F9-1F40-956F-82763207FFE1}"/>
              </a:ext>
            </a:extLst>
          </p:cNvPr>
          <p:cNvSpPr/>
          <p:nvPr/>
        </p:nvSpPr>
        <p:spPr>
          <a:xfrm>
            <a:off x="7280694" y="1414731"/>
            <a:ext cx="2671314" cy="4275827"/>
          </a:xfrm>
          <a:prstGeom prst="roundRect">
            <a:avLst>
              <a:gd name="adj" fmla="val 2921"/>
            </a:avLst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8C309B2E-0AE4-CE44-A74D-EF44ABC8B556}"/>
              </a:ext>
            </a:extLst>
          </p:cNvPr>
          <p:cNvSpPr txBox="1"/>
          <p:nvPr/>
        </p:nvSpPr>
        <p:spPr>
          <a:xfrm>
            <a:off x="7901797" y="931653"/>
            <a:ext cx="1316386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Console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xmlns="" id="{F0BABE32-4C92-8D48-83E4-046BB0928CF3}"/>
              </a:ext>
            </a:extLst>
          </p:cNvPr>
          <p:cNvSpPr/>
          <p:nvPr/>
        </p:nvSpPr>
        <p:spPr>
          <a:xfrm>
            <a:off x="5888736" y="4279392"/>
            <a:ext cx="573024" cy="390144"/>
          </a:xfrm>
          <a:prstGeom prst="roundRect">
            <a:avLst>
              <a:gd name="adj" fmla="val 8007"/>
            </a:avLst>
          </a:pr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17662C6D-4844-1B46-928A-28298534DB91}"/>
              </a:ext>
            </a:extLst>
          </p:cNvPr>
          <p:cNvSpPr txBox="1"/>
          <p:nvPr/>
        </p:nvSpPr>
        <p:spPr>
          <a:xfrm>
            <a:off x="4392179" y="5821853"/>
            <a:ext cx="1290738" cy="4408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length</a:t>
            </a:r>
          </a:p>
        </p:txBody>
      </p:sp>
      <p:sp>
        <p:nvSpPr>
          <p:cNvPr id="23" name="Text Box 38">
            <a:extLst>
              <a:ext uri="{FF2B5EF4-FFF2-40B4-BE49-F238E27FC236}">
                <a16:creationId xmlns:a16="http://schemas.microsoft.com/office/drawing/2014/main" xmlns="" id="{E6312F2A-3EEC-184F-98D4-8011AC00A6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91393" y="6352710"/>
            <a:ext cx="990600" cy="52937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b="1" dirty="0">
                <a:latin typeface="Courier New" pitchFamily="1" charset="0"/>
              </a:rPr>
              <a:t>6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09058D34-8765-2D40-ABCC-4E3893C9DD4A}"/>
              </a:ext>
            </a:extLst>
          </p:cNvPr>
          <p:cNvSpPr txBox="1"/>
          <p:nvPr/>
        </p:nvSpPr>
        <p:spPr>
          <a:xfrm>
            <a:off x="260126" y="5821853"/>
            <a:ext cx="1475084" cy="4408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example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9980A9E2-FB7C-B94C-8138-04EED8855FA5}"/>
              </a:ext>
            </a:extLst>
          </p:cNvPr>
          <p:cNvSpPr txBox="1"/>
          <p:nvPr/>
        </p:nvSpPr>
        <p:spPr>
          <a:xfrm>
            <a:off x="7418717" y="1570008"/>
            <a:ext cx="369012" cy="442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0AFA8714-43C7-C44C-B64D-E888E5C7F709}"/>
              </a:ext>
            </a:extLst>
          </p:cNvPr>
          <p:cNvSpPr txBox="1"/>
          <p:nvPr/>
        </p:nvSpPr>
        <p:spPr>
          <a:xfrm>
            <a:off x="5856944" y="5834045"/>
            <a:ext cx="1129072" cy="440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first</a:t>
            </a:r>
          </a:p>
        </p:txBody>
      </p:sp>
      <p:sp>
        <p:nvSpPr>
          <p:cNvPr id="26" name="Text Box 38">
            <a:extLst>
              <a:ext uri="{FF2B5EF4-FFF2-40B4-BE49-F238E27FC236}">
                <a16:creationId xmlns:a16="http://schemas.microsoft.com/office/drawing/2014/main" xmlns="" id="{32F19FE5-09B4-734E-AB2D-021A277054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09854" y="6349835"/>
            <a:ext cx="990600" cy="52937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b="1" dirty="0">
                <a:solidFill>
                  <a:srgbClr val="0432FF"/>
                </a:solidFill>
                <a:latin typeface="Courier New" pitchFamily="1" charset="0"/>
              </a:rPr>
              <a:t>‘H’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9C8FD9A6-6629-654D-8FAD-BC9D1006B774}"/>
              </a:ext>
            </a:extLst>
          </p:cNvPr>
          <p:cNvSpPr txBox="1"/>
          <p:nvPr/>
        </p:nvSpPr>
        <p:spPr>
          <a:xfrm>
            <a:off x="7433093" y="1998454"/>
            <a:ext cx="369012" cy="442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H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A1ABB8DE-7AC7-F54D-A4C3-89D8D55C0EB6}"/>
              </a:ext>
            </a:extLst>
          </p:cNvPr>
          <p:cNvSpPr txBox="1"/>
          <p:nvPr/>
        </p:nvSpPr>
        <p:spPr>
          <a:xfrm>
            <a:off x="7462427" y="5846237"/>
            <a:ext cx="3431980" cy="440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9" name="Text Box 38">
            <a:extLst>
              <a:ext uri="{FF2B5EF4-FFF2-40B4-BE49-F238E27FC236}">
                <a16:creationId xmlns:a16="http://schemas.microsoft.com/office/drawing/2014/main" xmlns="" id="{C0B5861E-7017-3F4A-9430-AB017867FE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59534" y="6368123"/>
            <a:ext cx="990600" cy="52937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b="1" dirty="0">
                <a:solidFill>
                  <a:srgbClr val="FF0000"/>
                </a:solidFill>
                <a:latin typeface="Courier New" pitchFamily="1" charset="0"/>
              </a:rPr>
              <a:t>5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B2BD6FB9-A181-DA47-82F0-88881043875B}"/>
              </a:ext>
            </a:extLst>
          </p:cNvPr>
          <p:cNvSpPr txBox="1"/>
          <p:nvPr/>
        </p:nvSpPr>
        <p:spPr>
          <a:xfrm>
            <a:off x="7426997" y="2406886"/>
            <a:ext cx="369012" cy="442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H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546F3D25-5BAD-AC40-BABB-3AF6D3E890CE}"/>
              </a:ext>
            </a:extLst>
          </p:cNvPr>
          <p:cNvSpPr txBox="1"/>
          <p:nvPr/>
        </p:nvSpPr>
        <p:spPr>
          <a:xfrm>
            <a:off x="7433093" y="2790934"/>
            <a:ext cx="369012" cy="442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AE406401-1C30-D046-8E1B-1D6D66747B81}"/>
              </a:ext>
            </a:extLst>
          </p:cNvPr>
          <p:cNvSpPr txBox="1"/>
          <p:nvPr/>
        </p:nvSpPr>
        <p:spPr>
          <a:xfrm>
            <a:off x="7457477" y="3443206"/>
            <a:ext cx="369012" cy="442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m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2B64A385-2D42-B646-B6BB-A57B6FBDFA1E}"/>
              </a:ext>
            </a:extLst>
          </p:cNvPr>
          <p:cNvSpPr txBox="1"/>
          <p:nvPr/>
        </p:nvSpPr>
        <p:spPr>
          <a:xfrm>
            <a:off x="7457477" y="3827254"/>
            <a:ext cx="369012" cy="442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o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F85BFEC8-87F5-A745-BDE2-69FF1180C57F}"/>
              </a:ext>
            </a:extLst>
          </p:cNvPr>
          <p:cNvSpPr txBox="1"/>
          <p:nvPr/>
        </p:nvSpPr>
        <p:spPr>
          <a:xfrm>
            <a:off x="7457477" y="4199110"/>
            <a:ext cx="369012" cy="442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m</a:t>
            </a:r>
          </a:p>
        </p:txBody>
      </p:sp>
    </p:spTree>
    <p:extLst>
      <p:ext uri="{BB962C8B-B14F-4D97-AF65-F5344CB8AC3E}">
        <p14:creationId xmlns:p14="http://schemas.microsoft.com/office/powerpoint/2010/main" val="195080790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254EB02B-808C-0945-B356-114F5EFDB3BE}"/>
              </a:ext>
            </a:extLst>
          </p:cNvPr>
          <p:cNvGrpSpPr/>
          <p:nvPr/>
        </p:nvGrpSpPr>
        <p:grpSpPr>
          <a:xfrm>
            <a:off x="327805" y="6278503"/>
            <a:ext cx="3886200" cy="1136650"/>
            <a:chOff x="2743200" y="5881687"/>
            <a:chExt cx="3886200" cy="1136650"/>
          </a:xfrm>
        </p:grpSpPr>
        <p:sp>
          <p:nvSpPr>
            <p:cNvPr id="12291" name="Rectangle 3"/>
            <p:cNvSpPr>
              <a:spLocks noChangeArrowheads="1"/>
            </p:cNvSpPr>
            <p:nvPr/>
          </p:nvSpPr>
          <p:spPr bwMode="auto">
            <a:xfrm>
              <a:off x="27432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H</a:t>
              </a:r>
            </a:p>
          </p:txBody>
        </p:sp>
        <p:sp>
          <p:nvSpPr>
            <p:cNvPr id="12292" name="Rectangle 4"/>
            <p:cNvSpPr>
              <a:spLocks noChangeArrowheads="1"/>
            </p:cNvSpPr>
            <p:nvPr/>
          </p:nvSpPr>
          <p:spPr bwMode="auto">
            <a:xfrm>
              <a:off x="33909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i</a:t>
              </a:r>
            </a:p>
          </p:txBody>
        </p:sp>
        <p:sp>
          <p:nvSpPr>
            <p:cNvPr id="12293" name="Rectangle 5"/>
            <p:cNvSpPr>
              <a:spLocks noChangeArrowheads="1"/>
            </p:cNvSpPr>
            <p:nvPr/>
          </p:nvSpPr>
          <p:spPr bwMode="auto">
            <a:xfrm>
              <a:off x="40386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 </a:t>
              </a:r>
            </a:p>
          </p:txBody>
        </p:sp>
        <p:sp>
          <p:nvSpPr>
            <p:cNvPr id="12294" name="Rectangle 6"/>
            <p:cNvSpPr>
              <a:spLocks noChangeArrowheads="1"/>
            </p:cNvSpPr>
            <p:nvPr/>
          </p:nvSpPr>
          <p:spPr bwMode="auto">
            <a:xfrm>
              <a:off x="46863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 dirty="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m</a:t>
              </a:r>
            </a:p>
          </p:txBody>
        </p:sp>
        <p:sp>
          <p:nvSpPr>
            <p:cNvPr id="12295" name="Rectangle 7"/>
            <p:cNvSpPr>
              <a:spLocks noChangeArrowheads="1"/>
            </p:cNvSpPr>
            <p:nvPr/>
          </p:nvSpPr>
          <p:spPr bwMode="auto">
            <a:xfrm>
              <a:off x="53340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o</a:t>
              </a:r>
            </a:p>
          </p:txBody>
        </p:sp>
        <p:sp>
          <p:nvSpPr>
            <p:cNvPr id="12296" name="Rectangle 8"/>
            <p:cNvSpPr>
              <a:spLocks noChangeArrowheads="1"/>
            </p:cNvSpPr>
            <p:nvPr/>
          </p:nvSpPr>
          <p:spPr bwMode="auto">
            <a:xfrm>
              <a:off x="59817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m</a:t>
              </a:r>
            </a:p>
          </p:txBody>
        </p:sp>
        <p:sp>
          <p:nvSpPr>
            <p:cNvPr id="12297" name="Text Box 9"/>
            <p:cNvSpPr txBox="1">
              <a:spLocks noChangeArrowheads="1"/>
            </p:cNvSpPr>
            <p:nvPr/>
          </p:nvSpPr>
          <p:spPr bwMode="auto">
            <a:xfrm>
              <a:off x="27432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0</a:t>
              </a:r>
            </a:p>
          </p:txBody>
        </p:sp>
        <p:sp>
          <p:nvSpPr>
            <p:cNvPr id="12298" name="Text Box 10"/>
            <p:cNvSpPr txBox="1">
              <a:spLocks noChangeArrowheads="1"/>
            </p:cNvSpPr>
            <p:nvPr/>
          </p:nvSpPr>
          <p:spPr bwMode="auto">
            <a:xfrm>
              <a:off x="33909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1</a:t>
              </a:r>
            </a:p>
          </p:txBody>
        </p:sp>
        <p:sp>
          <p:nvSpPr>
            <p:cNvPr id="12299" name="Text Box 11"/>
            <p:cNvSpPr txBox="1">
              <a:spLocks noChangeArrowheads="1"/>
            </p:cNvSpPr>
            <p:nvPr/>
          </p:nvSpPr>
          <p:spPr bwMode="auto">
            <a:xfrm>
              <a:off x="40386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2</a:t>
              </a:r>
            </a:p>
          </p:txBody>
        </p:sp>
        <p:sp>
          <p:nvSpPr>
            <p:cNvPr id="12300" name="Text Box 12"/>
            <p:cNvSpPr txBox="1">
              <a:spLocks noChangeArrowheads="1"/>
            </p:cNvSpPr>
            <p:nvPr/>
          </p:nvSpPr>
          <p:spPr bwMode="auto">
            <a:xfrm>
              <a:off x="46863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3</a:t>
              </a:r>
            </a:p>
          </p:txBody>
        </p:sp>
        <p:sp>
          <p:nvSpPr>
            <p:cNvPr id="12301" name="Text Box 13"/>
            <p:cNvSpPr txBox="1">
              <a:spLocks noChangeArrowheads="1"/>
            </p:cNvSpPr>
            <p:nvPr/>
          </p:nvSpPr>
          <p:spPr bwMode="auto">
            <a:xfrm>
              <a:off x="53340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4</a:t>
              </a:r>
            </a:p>
          </p:txBody>
        </p:sp>
        <p:sp>
          <p:nvSpPr>
            <p:cNvPr id="12302" name="Text Box 14"/>
            <p:cNvSpPr txBox="1">
              <a:spLocks noChangeArrowheads="1"/>
            </p:cNvSpPr>
            <p:nvPr/>
          </p:nvSpPr>
          <p:spPr bwMode="auto">
            <a:xfrm>
              <a:off x="59817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5</a:t>
              </a:r>
            </a:p>
          </p:txBody>
        </p:sp>
      </p:grpSp>
      <p:sp>
        <p:nvSpPr>
          <p:cNvPr id="18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String Methods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FADD77B4-EE04-C34A-8D96-61A51F545D7D}"/>
              </a:ext>
            </a:extLst>
          </p:cNvPr>
          <p:cNvSpPr/>
          <p:nvPr/>
        </p:nvSpPr>
        <p:spPr>
          <a:xfrm>
            <a:off x="519622" y="1250478"/>
            <a:ext cx="7865253" cy="44721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325438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</a:t>
            </a: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void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run() {</a:t>
            </a:r>
            <a:endParaRPr lang="en-US" dirty="0">
              <a:solidFill>
                <a:srgbClr val="931A68"/>
              </a:solidFill>
              <a:latin typeface="Monaco" pitchFamily="2" charset="77"/>
            </a:endParaRPr>
          </a:p>
          <a:p>
            <a:pPr>
              <a:tabLst>
                <a:tab pos="325438" algn="l"/>
              </a:tabLst>
            </a:pPr>
            <a:r>
              <a:rPr lang="en-US" dirty="0">
                <a:latin typeface="Monaco" pitchFamily="2" charset="77"/>
              </a:rPr>
              <a:t> 	String </a:t>
            </a:r>
            <a:r>
              <a:rPr lang="en-US" dirty="0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>
                <a:latin typeface="Monaco" pitchFamily="2" charset="77"/>
              </a:rPr>
              <a:t> = </a:t>
            </a:r>
            <a:r>
              <a:rPr lang="en-US" dirty="0">
                <a:solidFill>
                  <a:srgbClr val="3933FF"/>
                </a:solidFill>
                <a:latin typeface="Monaco" pitchFamily="2" charset="77"/>
              </a:rPr>
              <a:t>"Hi mom"</a:t>
            </a:r>
            <a:r>
              <a:rPr lang="en-US" dirty="0">
                <a:latin typeface="Monaco" pitchFamily="2" charset="77"/>
              </a:rPr>
              <a:t>;</a:t>
            </a:r>
          </a:p>
          <a:p>
            <a:pPr>
              <a:tabLst>
                <a:tab pos="325438" algn="l"/>
              </a:tabLst>
            </a:pPr>
            <a:endParaRPr lang="en-US" dirty="0">
              <a:latin typeface="Monaco" pitchFamily="2" charset="77"/>
            </a:endParaRPr>
          </a:p>
          <a:p>
            <a:pPr>
              <a:tabLst>
                <a:tab pos="325438" algn="l"/>
              </a:tabLst>
            </a:pP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	// example of length method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	</a:t>
            </a:r>
            <a:r>
              <a:rPr lang="en-US" dirty="0" err="1">
                <a:solidFill>
                  <a:srgbClr val="931A68"/>
                </a:solidFill>
                <a:latin typeface="Monaco" pitchFamily="2" charset="77"/>
              </a:rPr>
              <a:t>int</a:t>
            </a:r>
            <a:r>
              <a:rPr lang="en-US" dirty="0">
                <a:latin typeface="Monaco" pitchFamily="2" charset="77"/>
              </a:rPr>
              <a:t> </a:t>
            </a:r>
            <a:r>
              <a:rPr lang="en-US" dirty="0">
                <a:solidFill>
                  <a:srgbClr val="7E504F"/>
                </a:solidFill>
                <a:latin typeface="Monaco" pitchFamily="2" charset="77"/>
              </a:rPr>
              <a:t>length</a:t>
            </a:r>
            <a:r>
              <a:rPr lang="en-US" dirty="0">
                <a:latin typeface="Monaco" pitchFamily="2" charset="77"/>
              </a:rPr>
              <a:t> =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 err="1">
                <a:latin typeface="Monaco" pitchFamily="2" charset="77"/>
              </a:rPr>
              <a:t>.length</a:t>
            </a:r>
            <a:r>
              <a:rPr lang="en-US" dirty="0">
                <a:latin typeface="Monaco" pitchFamily="2" charset="77"/>
              </a:rPr>
              <a:t>();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	</a:t>
            </a:r>
            <a:r>
              <a:rPr lang="en-US" dirty="0" err="1">
                <a:latin typeface="Monaco" pitchFamily="2" charset="77"/>
              </a:rPr>
              <a:t>println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>
                <a:solidFill>
                  <a:srgbClr val="7E504F"/>
                </a:solidFill>
                <a:latin typeface="Monaco" pitchFamily="2" charset="77"/>
              </a:rPr>
              <a:t>length</a:t>
            </a:r>
            <a:r>
              <a:rPr lang="en-US" dirty="0">
                <a:latin typeface="Monaco" pitchFamily="2" charset="77"/>
              </a:rPr>
              <a:t>); </a:t>
            </a: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// prints 6</a:t>
            </a:r>
          </a:p>
          <a:p>
            <a:pPr>
              <a:tabLst>
                <a:tab pos="325438" algn="l"/>
                <a:tab pos="736600" algn="l"/>
              </a:tabLst>
            </a:pPr>
            <a:endParaRPr lang="en-US" dirty="0">
              <a:latin typeface="Monaco" pitchFamily="2" charset="77"/>
            </a:endParaRP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	// example of </a:t>
            </a:r>
            <a:r>
              <a:rPr lang="en-US" dirty="0" err="1">
                <a:solidFill>
                  <a:srgbClr val="4E9072"/>
                </a:solidFill>
                <a:latin typeface="Monaco" pitchFamily="2" charset="77"/>
              </a:rPr>
              <a:t>getCharAt</a:t>
            </a:r>
            <a:endParaRPr lang="en-US" dirty="0">
              <a:solidFill>
                <a:srgbClr val="4E9072"/>
              </a:solidFill>
              <a:latin typeface="Monaco" pitchFamily="2" charset="77"/>
            </a:endParaRP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	char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firstLetter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=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 err="1">
                <a:solidFill>
                  <a:srgbClr val="000000"/>
                </a:solidFill>
                <a:latin typeface="Monaco" pitchFamily="2" charset="77"/>
              </a:rPr>
              <a:t>.charAt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(0);</a:t>
            </a:r>
            <a:endParaRPr lang="en-US" dirty="0">
              <a:solidFill>
                <a:srgbClr val="7E504F"/>
              </a:solidFill>
              <a:latin typeface="Monaco" pitchFamily="2" charset="77"/>
            </a:endParaRP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	</a:t>
            </a:r>
            <a:r>
              <a:rPr lang="en-US" dirty="0" err="1">
                <a:latin typeface="Monaco" pitchFamily="2" charset="77"/>
              </a:rPr>
              <a:t>println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firstLetter</a:t>
            </a:r>
            <a:r>
              <a:rPr lang="en-US" dirty="0">
                <a:latin typeface="Monaco" pitchFamily="2" charset="77"/>
              </a:rPr>
              <a:t>); </a:t>
            </a: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// prints ‘H’</a:t>
            </a:r>
          </a:p>
          <a:p>
            <a:pPr>
              <a:tabLst>
                <a:tab pos="325438" algn="l"/>
                <a:tab pos="736600" algn="l"/>
              </a:tabLst>
            </a:pPr>
            <a:endParaRPr lang="en-US" dirty="0">
              <a:latin typeface="Monaco" pitchFamily="2" charset="77"/>
            </a:endParaRP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	// loop that prints letters one-by-one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	for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solidFill>
                  <a:srgbClr val="931A68"/>
                </a:solidFill>
                <a:latin typeface="Monaco" pitchFamily="2" charset="77"/>
              </a:rPr>
              <a:t>int</a:t>
            </a:r>
            <a:r>
              <a:rPr lang="en-US" dirty="0">
                <a:latin typeface="Monaco" pitchFamily="2" charset="77"/>
              </a:rPr>
              <a:t>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i</a:t>
            </a:r>
            <a:r>
              <a:rPr lang="en-US" dirty="0">
                <a:latin typeface="Monaco" pitchFamily="2" charset="77"/>
              </a:rPr>
              <a:t> = 0;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i</a:t>
            </a:r>
            <a:r>
              <a:rPr lang="en-US" dirty="0">
                <a:latin typeface="Monaco" pitchFamily="2" charset="77"/>
              </a:rPr>
              <a:t> &lt;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 err="1">
                <a:latin typeface="Monaco" pitchFamily="2" charset="77"/>
              </a:rPr>
              <a:t>.length</a:t>
            </a:r>
            <a:r>
              <a:rPr lang="en-US" dirty="0">
                <a:latin typeface="Monaco" pitchFamily="2" charset="77"/>
              </a:rPr>
              <a:t>();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i</a:t>
            </a:r>
            <a:r>
              <a:rPr lang="en-US" dirty="0">
                <a:latin typeface="Monaco" pitchFamily="2" charset="77"/>
              </a:rPr>
              <a:t>++) {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		char</a:t>
            </a:r>
            <a:r>
              <a:rPr lang="en-US" dirty="0">
                <a:latin typeface="Monaco" pitchFamily="2" charset="77"/>
              </a:rPr>
              <a:t>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ch</a:t>
            </a:r>
            <a:r>
              <a:rPr lang="en-US" dirty="0">
                <a:latin typeface="Monaco" pitchFamily="2" charset="77"/>
              </a:rPr>
              <a:t> =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 err="1">
                <a:latin typeface="Monaco" pitchFamily="2" charset="77"/>
              </a:rPr>
              <a:t>.charAt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i</a:t>
            </a:r>
            <a:r>
              <a:rPr lang="en-US" dirty="0">
                <a:latin typeface="Monaco" pitchFamily="2" charset="77"/>
              </a:rPr>
              <a:t>);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		</a:t>
            </a:r>
            <a:r>
              <a:rPr lang="en-US" dirty="0" err="1">
                <a:latin typeface="Monaco" pitchFamily="2" charset="77"/>
              </a:rPr>
              <a:t>println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ch</a:t>
            </a:r>
            <a:r>
              <a:rPr lang="en-US" dirty="0">
                <a:latin typeface="Monaco" pitchFamily="2" charset="77"/>
              </a:rPr>
              <a:t>);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	}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}</a:t>
            </a:r>
            <a:endParaRPr lang="en-US" dirty="0">
              <a:effectLst/>
              <a:latin typeface="Monaco" pitchFamily="2" charset="77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xmlns="" id="{B1E640B4-4385-A444-B40A-1BBCDA11FA47}"/>
              </a:ext>
            </a:extLst>
          </p:cNvPr>
          <p:cNvSpPr/>
          <p:nvPr/>
        </p:nvSpPr>
        <p:spPr>
          <a:xfrm>
            <a:off x="189781" y="966159"/>
            <a:ext cx="6866627" cy="4779034"/>
          </a:xfrm>
          <a:prstGeom prst="roundRect">
            <a:avLst>
              <a:gd name="adj" fmla="val 2921"/>
            </a:avLst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xmlns="" id="{8CF9BBF2-D2F9-1F40-956F-82763207FFE1}"/>
              </a:ext>
            </a:extLst>
          </p:cNvPr>
          <p:cNvSpPr/>
          <p:nvPr/>
        </p:nvSpPr>
        <p:spPr>
          <a:xfrm>
            <a:off x="7280694" y="1414731"/>
            <a:ext cx="2671314" cy="4275827"/>
          </a:xfrm>
          <a:prstGeom prst="roundRect">
            <a:avLst>
              <a:gd name="adj" fmla="val 2921"/>
            </a:avLst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8C309B2E-0AE4-CE44-A74D-EF44ABC8B556}"/>
              </a:ext>
            </a:extLst>
          </p:cNvPr>
          <p:cNvSpPr txBox="1"/>
          <p:nvPr/>
        </p:nvSpPr>
        <p:spPr>
          <a:xfrm>
            <a:off x="7901797" y="931653"/>
            <a:ext cx="1316386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Console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xmlns="" id="{F0BABE32-4C92-8D48-83E4-046BB0928CF3}"/>
              </a:ext>
            </a:extLst>
          </p:cNvPr>
          <p:cNvSpPr/>
          <p:nvPr/>
        </p:nvSpPr>
        <p:spPr>
          <a:xfrm>
            <a:off x="5888736" y="4279392"/>
            <a:ext cx="573024" cy="390144"/>
          </a:xfrm>
          <a:prstGeom prst="roundRect">
            <a:avLst>
              <a:gd name="adj" fmla="val 8007"/>
            </a:avLst>
          </a:pr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17662C6D-4844-1B46-928A-28298534DB91}"/>
              </a:ext>
            </a:extLst>
          </p:cNvPr>
          <p:cNvSpPr txBox="1"/>
          <p:nvPr/>
        </p:nvSpPr>
        <p:spPr>
          <a:xfrm>
            <a:off x="4392179" y="5821853"/>
            <a:ext cx="1290738" cy="4408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length</a:t>
            </a:r>
          </a:p>
        </p:txBody>
      </p:sp>
      <p:sp>
        <p:nvSpPr>
          <p:cNvPr id="23" name="Text Box 38">
            <a:extLst>
              <a:ext uri="{FF2B5EF4-FFF2-40B4-BE49-F238E27FC236}">
                <a16:creationId xmlns:a16="http://schemas.microsoft.com/office/drawing/2014/main" xmlns="" id="{E6312F2A-3EEC-184F-98D4-8011AC00A6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91393" y="6352710"/>
            <a:ext cx="990600" cy="52937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b="1" dirty="0">
                <a:latin typeface="Courier New" pitchFamily="1" charset="0"/>
              </a:rPr>
              <a:t>6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09058D34-8765-2D40-ABCC-4E3893C9DD4A}"/>
              </a:ext>
            </a:extLst>
          </p:cNvPr>
          <p:cNvSpPr txBox="1"/>
          <p:nvPr/>
        </p:nvSpPr>
        <p:spPr>
          <a:xfrm>
            <a:off x="260126" y="5821853"/>
            <a:ext cx="1475084" cy="4408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example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9980A9E2-FB7C-B94C-8138-04EED8855FA5}"/>
              </a:ext>
            </a:extLst>
          </p:cNvPr>
          <p:cNvSpPr txBox="1"/>
          <p:nvPr/>
        </p:nvSpPr>
        <p:spPr>
          <a:xfrm>
            <a:off x="7418717" y="1570008"/>
            <a:ext cx="369012" cy="442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0AFA8714-43C7-C44C-B64D-E888E5C7F709}"/>
              </a:ext>
            </a:extLst>
          </p:cNvPr>
          <p:cNvSpPr txBox="1"/>
          <p:nvPr/>
        </p:nvSpPr>
        <p:spPr>
          <a:xfrm>
            <a:off x="5856944" y="5834045"/>
            <a:ext cx="1129072" cy="440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first</a:t>
            </a:r>
          </a:p>
        </p:txBody>
      </p:sp>
      <p:sp>
        <p:nvSpPr>
          <p:cNvPr id="26" name="Text Box 38">
            <a:extLst>
              <a:ext uri="{FF2B5EF4-FFF2-40B4-BE49-F238E27FC236}">
                <a16:creationId xmlns:a16="http://schemas.microsoft.com/office/drawing/2014/main" xmlns="" id="{32F19FE5-09B4-734E-AB2D-021A277054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09854" y="6349835"/>
            <a:ext cx="990600" cy="52937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b="1" dirty="0">
                <a:solidFill>
                  <a:srgbClr val="0432FF"/>
                </a:solidFill>
                <a:latin typeface="Courier New" pitchFamily="1" charset="0"/>
              </a:rPr>
              <a:t>‘H’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9C8FD9A6-6629-654D-8FAD-BC9D1006B774}"/>
              </a:ext>
            </a:extLst>
          </p:cNvPr>
          <p:cNvSpPr txBox="1"/>
          <p:nvPr/>
        </p:nvSpPr>
        <p:spPr>
          <a:xfrm>
            <a:off x="7433093" y="1998454"/>
            <a:ext cx="369012" cy="442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H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A1ABB8DE-7AC7-F54D-A4C3-89D8D55C0EB6}"/>
              </a:ext>
            </a:extLst>
          </p:cNvPr>
          <p:cNvSpPr txBox="1"/>
          <p:nvPr/>
        </p:nvSpPr>
        <p:spPr>
          <a:xfrm>
            <a:off x="7462427" y="5846237"/>
            <a:ext cx="3431980" cy="440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9" name="Text Box 38">
            <a:extLst>
              <a:ext uri="{FF2B5EF4-FFF2-40B4-BE49-F238E27FC236}">
                <a16:creationId xmlns:a16="http://schemas.microsoft.com/office/drawing/2014/main" xmlns="" id="{C0B5861E-7017-3F4A-9430-AB017867FE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59534" y="6368123"/>
            <a:ext cx="990600" cy="52937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b="1" dirty="0">
                <a:solidFill>
                  <a:srgbClr val="FF0000"/>
                </a:solidFill>
                <a:latin typeface="Courier New" pitchFamily="1" charset="0"/>
              </a:rPr>
              <a:t>6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B2BD6FB9-A181-DA47-82F0-88881043875B}"/>
              </a:ext>
            </a:extLst>
          </p:cNvPr>
          <p:cNvSpPr txBox="1"/>
          <p:nvPr/>
        </p:nvSpPr>
        <p:spPr>
          <a:xfrm>
            <a:off x="7426997" y="2406886"/>
            <a:ext cx="369012" cy="442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H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546F3D25-5BAD-AC40-BABB-3AF6D3E890CE}"/>
              </a:ext>
            </a:extLst>
          </p:cNvPr>
          <p:cNvSpPr txBox="1"/>
          <p:nvPr/>
        </p:nvSpPr>
        <p:spPr>
          <a:xfrm>
            <a:off x="7433093" y="2790934"/>
            <a:ext cx="369012" cy="442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86DBEAB6-4978-3943-B324-ECD4A776A6AF}"/>
              </a:ext>
            </a:extLst>
          </p:cNvPr>
          <p:cNvSpPr txBox="1"/>
          <p:nvPr/>
        </p:nvSpPr>
        <p:spPr>
          <a:xfrm>
            <a:off x="7457477" y="3443206"/>
            <a:ext cx="369012" cy="442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m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819C132C-1D61-8F4D-A710-BEAF19DB99B5}"/>
              </a:ext>
            </a:extLst>
          </p:cNvPr>
          <p:cNvSpPr txBox="1"/>
          <p:nvPr/>
        </p:nvSpPr>
        <p:spPr>
          <a:xfrm>
            <a:off x="7457477" y="3827254"/>
            <a:ext cx="369012" cy="442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o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329EDACD-5B87-C742-8BF0-78B8898AF4CE}"/>
              </a:ext>
            </a:extLst>
          </p:cNvPr>
          <p:cNvSpPr txBox="1"/>
          <p:nvPr/>
        </p:nvSpPr>
        <p:spPr>
          <a:xfrm>
            <a:off x="7457477" y="4199110"/>
            <a:ext cx="369012" cy="442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m</a:t>
            </a:r>
          </a:p>
        </p:txBody>
      </p:sp>
    </p:spTree>
    <p:extLst>
      <p:ext uri="{BB962C8B-B14F-4D97-AF65-F5344CB8AC3E}">
        <p14:creationId xmlns:p14="http://schemas.microsoft.com/office/powerpoint/2010/main" val="226054114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67464" y="-1"/>
            <a:ext cx="10667541" cy="7559675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-167464" y="3013371"/>
            <a:ext cx="10667541" cy="1228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968" dirty="0">
                <a:solidFill>
                  <a:schemeClr val="bg1"/>
                </a:solidFill>
                <a:latin typeface="Courier"/>
                <a:cs typeface="Courier"/>
              </a:rPr>
              <a:t>How is text</a:t>
            </a:r>
          </a:p>
          <a:p>
            <a:pPr algn="ctr"/>
            <a:r>
              <a:rPr lang="en-US" sz="3968" dirty="0">
                <a:solidFill>
                  <a:schemeClr val="bg1"/>
                </a:solidFill>
                <a:latin typeface="Courier"/>
                <a:cs typeface="Courier"/>
              </a:rPr>
              <a:t>represented?</a:t>
            </a:r>
          </a:p>
        </p:txBody>
      </p:sp>
    </p:spTree>
    <p:extLst>
      <p:ext uri="{BB962C8B-B14F-4D97-AF65-F5344CB8AC3E}">
        <p14:creationId xmlns:p14="http://schemas.microsoft.com/office/powerpoint/2010/main" val="1911650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254EB02B-808C-0945-B356-114F5EFDB3BE}"/>
              </a:ext>
            </a:extLst>
          </p:cNvPr>
          <p:cNvGrpSpPr/>
          <p:nvPr/>
        </p:nvGrpSpPr>
        <p:grpSpPr>
          <a:xfrm>
            <a:off x="327805" y="6278503"/>
            <a:ext cx="3886200" cy="1136650"/>
            <a:chOff x="2743200" y="5881687"/>
            <a:chExt cx="3886200" cy="1136650"/>
          </a:xfrm>
        </p:grpSpPr>
        <p:sp>
          <p:nvSpPr>
            <p:cNvPr id="12291" name="Rectangle 3"/>
            <p:cNvSpPr>
              <a:spLocks noChangeArrowheads="1"/>
            </p:cNvSpPr>
            <p:nvPr/>
          </p:nvSpPr>
          <p:spPr bwMode="auto">
            <a:xfrm>
              <a:off x="27432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H</a:t>
              </a:r>
            </a:p>
          </p:txBody>
        </p:sp>
        <p:sp>
          <p:nvSpPr>
            <p:cNvPr id="12292" name="Rectangle 4"/>
            <p:cNvSpPr>
              <a:spLocks noChangeArrowheads="1"/>
            </p:cNvSpPr>
            <p:nvPr/>
          </p:nvSpPr>
          <p:spPr bwMode="auto">
            <a:xfrm>
              <a:off x="33909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i</a:t>
              </a:r>
            </a:p>
          </p:txBody>
        </p:sp>
        <p:sp>
          <p:nvSpPr>
            <p:cNvPr id="12293" name="Rectangle 5"/>
            <p:cNvSpPr>
              <a:spLocks noChangeArrowheads="1"/>
            </p:cNvSpPr>
            <p:nvPr/>
          </p:nvSpPr>
          <p:spPr bwMode="auto">
            <a:xfrm>
              <a:off x="40386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 </a:t>
              </a:r>
            </a:p>
          </p:txBody>
        </p:sp>
        <p:sp>
          <p:nvSpPr>
            <p:cNvPr id="12294" name="Rectangle 6"/>
            <p:cNvSpPr>
              <a:spLocks noChangeArrowheads="1"/>
            </p:cNvSpPr>
            <p:nvPr/>
          </p:nvSpPr>
          <p:spPr bwMode="auto">
            <a:xfrm>
              <a:off x="46863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 dirty="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m</a:t>
              </a:r>
            </a:p>
          </p:txBody>
        </p:sp>
        <p:sp>
          <p:nvSpPr>
            <p:cNvPr id="12295" name="Rectangle 7"/>
            <p:cNvSpPr>
              <a:spLocks noChangeArrowheads="1"/>
            </p:cNvSpPr>
            <p:nvPr/>
          </p:nvSpPr>
          <p:spPr bwMode="auto">
            <a:xfrm>
              <a:off x="53340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o</a:t>
              </a:r>
            </a:p>
          </p:txBody>
        </p:sp>
        <p:sp>
          <p:nvSpPr>
            <p:cNvPr id="12296" name="Rectangle 8"/>
            <p:cNvSpPr>
              <a:spLocks noChangeArrowheads="1"/>
            </p:cNvSpPr>
            <p:nvPr/>
          </p:nvSpPr>
          <p:spPr bwMode="auto">
            <a:xfrm>
              <a:off x="59817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m</a:t>
              </a:r>
            </a:p>
          </p:txBody>
        </p:sp>
        <p:sp>
          <p:nvSpPr>
            <p:cNvPr id="12297" name="Text Box 9"/>
            <p:cNvSpPr txBox="1">
              <a:spLocks noChangeArrowheads="1"/>
            </p:cNvSpPr>
            <p:nvPr/>
          </p:nvSpPr>
          <p:spPr bwMode="auto">
            <a:xfrm>
              <a:off x="27432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0</a:t>
              </a:r>
            </a:p>
          </p:txBody>
        </p:sp>
        <p:sp>
          <p:nvSpPr>
            <p:cNvPr id="12298" name="Text Box 10"/>
            <p:cNvSpPr txBox="1">
              <a:spLocks noChangeArrowheads="1"/>
            </p:cNvSpPr>
            <p:nvPr/>
          </p:nvSpPr>
          <p:spPr bwMode="auto">
            <a:xfrm>
              <a:off x="33909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1</a:t>
              </a:r>
            </a:p>
          </p:txBody>
        </p:sp>
        <p:sp>
          <p:nvSpPr>
            <p:cNvPr id="12299" name="Text Box 11"/>
            <p:cNvSpPr txBox="1">
              <a:spLocks noChangeArrowheads="1"/>
            </p:cNvSpPr>
            <p:nvPr/>
          </p:nvSpPr>
          <p:spPr bwMode="auto">
            <a:xfrm>
              <a:off x="40386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2</a:t>
              </a:r>
            </a:p>
          </p:txBody>
        </p:sp>
        <p:sp>
          <p:nvSpPr>
            <p:cNvPr id="12300" name="Text Box 12"/>
            <p:cNvSpPr txBox="1">
              <a:spLocks noChangeArrowheads="1"/>
            </p:cNvSpPr>
            <p:nvPr/>
          </p:nvSpPr>
          <p:spPr bwMode="auto">
            <a:xfrm>
              <a:off x="46863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3</a:t>
              </a:r>
            </a:p>
          </p:txBody>
        </p:sp>
        <p:sp>
          <p:nvSpPr>
            <p:cNvPr id="12301" name="Text Box 13"/>
            <p:cNvSpPr txBox="1">
              <a:spLocks noChangeArrowheads="1"/>
            </p:cNvSpPr>
            <p:nvPr/>
          </p:nvSpPr>
          <p:spPr bwMode="auto">
            <a:xfrm>
              <a:off x="53340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4</a:t>
              </a:r>
            </a:p>
          </p:txBody>
        </p:sp>
        <p:sp>
          <p:nvSpPr>
            <p:cNvPr id="12302" name="Text Box 14"/>
            <p:cNvSpPr txBox="1">
              <a:spLocks noChangeArrowheads="1"/>
            </p:cNvSpPr>
            <p:nvPr/>
          </p:nvSpPr>
          <p:spPr bwMode="auto">
            <a:xfrm>
              <a:off x="59817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5</a:t>
              </a:r>
            </a:p>
          </p:txBody>
        </p:sp>
      </p:grpSp>
      <p:sp>
        <p:nvSpPr>
          <p:cNvPr id="18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String Methods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FADD77B4-EE04-C34A-8D96-61A51F545D7D}"/>
              </a:ext>
            </a:extLst>
          </p:cNvPr>
          <p:cNvSpPr/>
          <p:nvPr/>
        </p:nvSpPr>
        <p:spPr>
          <a:xfrm>
            <a:off x="519622" y="1250478"/>
            <a:ext cx="7865253" cy="44721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325438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</a:t>
            </a: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void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run() {</a:t>
            </a:r>
            <a:endParaRPr lang="en-US" dirty="0">
              <a:solidFill>
                <a:srgbClr val="931A68"/>
              </a:solidFill>
              <a:latin typeface="Monaco" pitchFamily="2" charset="77"/>
            </a:endParaRPr>
          </a:p>
          <a:p>
            <a:pPr>
              <a:tabLst>
                <a:tab pos="325438" algn="l"/>
              </a:tabLst>
            </a:pPr>
            <a:r>
              <a:rPr lang="en-US" dirty="0">
                <a:latin typeface="Monaco" pitchFamily="2" charset="77"/>
              </a:rPr>
              <a:t> 	String </a:t>
            </a:r>
            <a:r>
              <a:rPr lang="en-US" dirty="0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>
                <a:latin typeface="Monaco" pitchFamily="2" charset="77"/>
              </a:rPr>
              <a:t> = </a:t>
            </a:r>
            <a:r>
              <a:rPr lang="en-US" dirty="0">
                <a:solidFill>
                  <a:srgbClr val="3933FF"/>
                </a:solidFill>
                <a:latin typeface="Monaco" pitchFamily="2" charset="77"/>
              </a:rPr>
              <a:t>"Hi mom"</a:t>
            </a:r>
            <a:r>
              <a:rPr lang="en-US" dirty="0">
                <a:latin typeface="Monaco" pitchFamily="2" charset="77"/>
              </a:rPr>
              <a:t>;</a:t>
            </a:r>
          </a:p>
          <a:p>
            <a:pPr>
              <a:tabLst>
                <a:tab pos="325438" algn="l"/>
              </a:tabLst>
            </a:pPr>
            <a:endParaRPr lang="en-US" dirty="0">
              <a:latin typeface="Monaco" pitchFamily="2" charset="77"/>
            </a:endParaRPr>
          </a:p>
          <a:p>
            <a:pPr>
              <a:tabLst>
                <a:tab pos="325438" algn="l"/>
              </a:tabLst>
            </a:pP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	// example of length method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	</a:t>
            </a:r>
            <a:r>
              <a:rPr lang="en-US" dirty="0" err="1">
                <a:solidFill>
                  <a:srgbClr val="931A68"/>
                </a:solidFill>
                <a:latin typeface="Monaco" pitchFamily="2" charset="77"/>
              </a:rPr>
              <a:t>int</a:t>
            </a:r>
            <a:r>
              <a:rPr lang="en-US" dirty="0">
                <a:latin typeface="Monaco" pitchFamily="2" charset="77"/>
              </a:rPr>
              <a:t> </a:t>
            </a:r>
            <a:r>
              <a:rPr lang="en-US" dirty="0">
                <a:solidFill>
                  <a:srgbClr val="7E504F"/>
                </a:solidFill>
                <a:latin typeface="Monaco" pitchFamily="2" charset="77"/>
              </a:rPr>
              <a:t>length</a:t>
            </a:r>
            <a:r>
              <a:rPr lang="en-US" dirty="0">
                <a:latin typeface="Monaco" pitchFamily="2" charset="77"/>
              </a:rPr>
              <a:t> =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 err="1">
                <a:latin typeface="Monaco" pitchFamily="2" charset="77"/>
              </a:rPr>
              <a:t>.length</a:t>
            </a:r>
            <a:r>
              <a:rPr lang="en-US" dirty="0">
                <a:latin typeface="Monaco" pitchFamily="2" charset="77"/>
              </a:rPr>
              <a:t>();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	</a:t>
            </a:r>
            <a:r>
              <a:rPr lang="en-US" dirty="0" err="1">
                <a:latin typeface="Monaco" pitchFamily="2" charset="77"/>
              </a:rPr>
              <a:t>println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>
                <a:solidFill>
                  <a:srgbClr val="7E504F"/>
                </a:solidFill>
                <a:latin typeface="Monaco" pitchFamily="2" charset="77"/>
              </a:rPr>
              <a:t>length</a:t>
            </a:r>
            <a:r>
              <a:rPr lang="en-US" dirty="0">
                <a:latin typeface="Monaco" pitchFamily="2" charset="77"/>
              </a:rPr>
              <a:t>); </a:t>
            </a: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// prints 6</a:t>
            </a:r>
          </a:p>
          <a:p>
            <a:pPr>
              <a:tabLst>
                <a:tab pos="325438" algn="l"/>
                <a:tab pos="736600" algn="l"/>
              </a:tabLst>
            </a:pPr>
            <a:endParaRPr lang="en-US" dirty="0">
              <a:latin typeface="Monaco" pitchFamily="2" charset="77"/>
            </a:endParaRP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	// example of </a:t>
            </a:r>
            <a:r>
              <a:rPr lang="en-US" dirty="0" err="1">
                <a:solidFill>
                  <a:srgbClr val="4E9072"/>
                </a:solidFill>
                <a:latin typeface="Monaco" pitchFamily="2" charset="77"/>
              </a:rPr>
              <a:t>getCharAt</a:t>
            </a:r>
            <a:endParaRPr lang="en-US" dirty="0">
              <a:solidFill>
                <a:srgbClr val="4E9072"/>
              </a:solidFill>
              <a:latin typeface="Monaco" pitchFamily="2" charset="77"/>
            </a:endParaRP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	char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firstLetter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=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 err="1">
                <a:solidFill>
                  <a:srgbClr val="000000"/>
                </a:solidFill>
                <a:latin typeface="Monaco" pitchFamily="2" charset="77"/>
              </a:rPr>
              <a:t>.charAt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(0);</a:t>
            </a:r>
            <a:endParaRPr lang="en-US" dirty="0">
              <a:solidFill>
                <a:srgbClr val="7E504F"/>
              </a:solidFill>
              <a:latin typeface="Monaco" pitchFamily="2" charset="77"/>
            </a:endParaRP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	</a:t>
            </a:r>
            <a:r>
              <a:rPr lang="en-US" dirty="0" err="1">
                <a:latin typeface="Monaco" pitchFamily="2" charset="77"/>
              </a:rPr>
              <a:t>println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firstLetter</a:t>
            </a:r>
            <a:r>
              <a:rPr lang="en-US" dirty="0">
                <a:latin typeface="Monaco" pitchFamily="2" charset="77"/>
              </a:rPr>
              <a:t>); </a:t>
            </a: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// prints ‘H’</a:t>
            </a:r>
          </a:p>
          <a:p>
            <a:pPr>
              <a:tabLst>
                <a:tab pos="325438" algn="l"/>
                <a:tab pos="736600" algn="l"/>
              </a:tabLst>
            </a:pPr>
            <a:endParaRPr lang="en-US" dirty="0">
              <a:latin typeface="Monaco" pitchFamily="2" charset="77"/>
            </a:endParaRP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	// loop that prints letters one-by-one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	for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solidFill>
                  <a:srgbClr val="931A68"/>
                </a:solidFill>
                <a:latin typeface="Monaco" pitchFamily="2" charset="77"/>
              </a:rPr>
              <a:t>int</a:t>
            </a:r>
            <a:r>
              <a:rPr lang="en-US" dirty="0">
                <a:latin typeface="Monaco" pitchFamily="2" charset="77"/>
              </a:rPr>
              <a:t>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i</a:t>
            </a:r>
            <a:r>
              <a:rPr lang="en-US" dirty="0">
                <a:latin typeface="Monaco" pitchFamily="2" charset="77"/>
              </a:rPr>
              <a:t> = 0;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i</a:t>
            </a:r>
            <a:r>
              <a:rPr lang="en-US" dirty="0">
                <a:latin typeface="Monaco" pitchFamily="2" charset="77"/>
              </a:rPr>
              <a:t> &lt;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 err="1">
                <a:latin typeface="Monaco" pitchFamily="2" charset="77"/>
              </a:rPr>
              <a:t>.length</a:t>
            </a:r>
            <a:r>
              <a:rPr lang="en-US" dirty="0">
                <a:latin typeface="Monaco" pitchFamily="2" charset="77"/>
              </a:rPr>
              <a:t>();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i</a:t>
            </a:r>
            <a:r>
              <a:rPr lang="en-US" dirty="0">
                <a:latin typeface="Monaco" pitchFamily="2" charset="77"/>
              </a:rPr>
              <a:t>++) {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		char</a:t>
            </a:r>
            <a:r>
              <a:rPr lang="en-US" dirty="0">
                <a:latin typeface="Monaco" pitchFamily="2" charset="77"/>
              </a:rPr>
              <a:t>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ch</a:t>
            </a:r>
            <a:r>
              <a:rPr lang="en-US" dirty="0">
                <a:latin typeface="Monaco" pitchFamily="2" charset="77"/>
              </a:rPr>
              <a:t> =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 err="1">
                <a:latin typeface="Monaco" pitchFamily="2" charset="77"/>
              </a:rPr>
              <a:t>.charAt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i</a:t>
            </a:r>
            <a:r>
              <a:rPr lang="en-US" dirty="0">
                <a:latin typeface="Monaco" pitchFamily="2" charset="77"/>
              </a:rPr>
              <a:t>);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		</a:t>
            </a:r>
            <a:r>
              <a:rPr lang="en-US" dirty="0" err="1">
                <a:latin typeface="Monaco" pitchFamily="2" charset="77"/>
              </a:rPr>
              <a:t>println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ch</a:t>
            </a:r>
            <a:r>
              <a:rPr lang="en-US" dirty="0">
                <a:latin typeface="Monaco" pitchFamily="2" charset="77"/>
              </a:rPr>
              <a:t>);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	}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}</a:t>
            </a:r>
            <a:endParaRPr lang="en-US" dirty="0">
              <a:effectLst/>
              <a:latin typeface="Monaco" pitchFamily="2" charset="77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xmlns="" id="{B1E640B4-4385-A444-B40A-1BBCDA11FA47}"/>
              </a:ext>
            </a:extLst>
          </p:cNvPr>
          <p:cNvSpPr/>
          <p:nvPr/>
        </p:nvSpPr>
        <p:spPr>
          <a:xfrm>
            <a:off x="189781" y="966159"/>
            <a:ext cx="6866627" cy="4779034"/>
          </a:xfrm>
          <a:prstGeom prst="roundRect">
            <a:avLst>
              <a:gd name="adj" fmla="val 2921"/>
            </a:avLst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xmlns="" id="{8CF9BBF2-D2F9-1F40-956F-82763207FFE1}"/>
              </a:ext>
            </a:extLst>
          </p:cNvPr>
          <p:cNvSpPr/>
          <p:nvPr/>
        </p:nvSpPr>
        <p:spPr>
          <a:xfrm>
            <a:off x="7280694" y="1414731"/>
            <a:ext cx="2671314" cy="4275827"/>
          </a:xfrm>
          <a:prstGeom prst="roundRect">
            <a:avLst>
              <a:gd name="adj" fmla="val 2921"/>
            </a:avLst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8C309B2E-0AE4-CE44-A74D-EF44ABC8B556}"/>
              </a:ext>
            </a:extLst>
          </p:cNvPr>
          <p:cNvSpPr txBox="1"/>
          <p:nvPr/>
        </p:nvSpPr>
        <p:spPr>
          <a:xfrm>
            <a:off x="7901797" y="931653"/>
            <a:ext cx="1316386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Console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xmlns="" id="{F0BABE32-4C92-8D48-83E4-046BB0928CF3}"/>
              </a:ext>
            </a:extLst>
          </p:cNvPr>
          <p:cNvSpPr/>
          <p:nvPr/>
        </p:nvSpPr>
        <p:spPr>
          <a:xfrm>
            <a:off x="2852928" y="4328160"/>
            <a:ext cx="3060192" cy="377952"/>
          </a:xfrm>
          <a:prstGeom prst="roundRect">
            <a:avLst>
              <a:gd name="adj" fmla="val 8007"/>
            </a:avLst>
          </a:pr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17662C6D-4844-1B46-928A-28298534DB91}"/>
              </a:ext>
            </a:extLst>
          </p:cNvPr>
          <p:cNvSpPr txBox="1"/>
          <p:nvPr/>
        </p:nvSpPr>
        <p:spPr>
          <a:xfrm>
            <a:off x="4392179" y="5821853"/>
            <a:ext cx="1290738" cy="4408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length</a:t>
            </a:r>
          </a:p>
        </p:txBody>
      </p:sp>
      <p:sp>
        <p:nvSpPr>
          <p:cNvPr id="23" name="Text Box 38">
            <a:extLst>
              <a:ext uri="{FF2B5EF4-FFF2-40B4-BE49-F238E27FC236}">
                <a16:creationId xmlns:a16="http://schemas.microsoft.com/office/drawing/2014/main" xmlns="" id="{E6312F2A-3EEC-184F-98D4-8011AC00A6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91393" y="6352710"/>
            <a:ext cx="990600" cy="52937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b="1" dirty="0">
                <a:latin typeface="Courier New" pitchFamily="1" charset="0"/>
              </a:rPr>
              <a:t>6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09058D34-8765-2D40-ABCC-4E3893C9DD4A}"/>
              </a:ext>
            </a:extLst>
          </p:cNvPr>
          <p:cNvSpPr txBox="1"/>
          <p:nvPr/>
        </p:nvSpPr>
        <p:spPr>
          <a:xfrm>
            <a:off x="260126" y="5821853"/>
            <a:ext cx="1475084" cy="4408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example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9980A9E2-FB7C-B94C-8138-04EED8855FA5}"/>
              </a:ext>
            </a:extLst>
          </p:cNvPr>
          <p:cNvSpPr txBox="1"/>
          <p:nvPr/>
        </p:nvSpPr>
        <p:spPr>
          <a:xfrm>
            <a:off x="7418717" y="1570008"/>
            <a:ext cx="369012" cy="442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0AFA8714-43C7-C44C-B64D-E888E5C7F709}"/>
              </a:ext>
            </a:extLst>
          </p:cNvPr>
          <p:cNvSpPr txBox="1"/>
          <p:nvPr/>
        </p:nvSpPr>
        <p:spPr>
          <a:xfrm>
            <a:off x="5856944" y="5834045"/>
            <a:ext cx="1129072" cy="440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first</a:t>
            </a:r>
          </a:p>
        </p:txBody>
      </p:sp>
      <p:sp>
        <p:nvSpPr>
          <p:cNvPr id="26" name="Text Box 38">
            <a:extLst>
              <a:ext uri="{FF2B5EF4-FFF2-40B4-BE49-F238E27FC236}">
                <a16:creationId xmlns:a16="http://schemas.microsoft.com/office/drawing/2014/main" xmlns="" id="{32F19FE5-09B4-734E-AB2D-021A277054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09854" y="6349835"/>
            <a:ext cx="990600" cy="52937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b="1" dirty="0">
                <a:solidFill>
                  <a:srgbClr val="0432FF"/>
                </a:solidFill>
                <a:latin typeface="Courier New" pitchFamily="1" charset="0"/>
              </a:rPr>
              <a:t>‘H’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9C8FD9A6-6629-654D-8FAD-BC9D1006B774}"/>
              </a:ext>
            </a:extLst>
          </p:cNvPr>
          <p:cNvSpPr txBox="1"/>
          <p:nvPr/>
        </p:nvSpPr>
        <p:spPr>
          <a:xfrm>
            <a:off x="7433093" y="1998454"/>
            <a:ext cx="369012" cy="442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H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A1ABB8DE-7AC7-F54D-A4C3-89D8D55C0EB6}"/>
              </a:ext>
            </a:extLst>
          </p:cNvPr>
          <p:cNvSpPr txBox="1"/>
          <p:nvPr/>
        </p:nvSpPr>
        <p:spPr>
          <a:xfrm>
            <a:off x="7462427" y="5846237"/>
            <a:ext cx="3431980" cy="440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9" name="Text Box 38">
            <a:extLst>
              <a:ext uri="{FF2B5EF4-FFF2-40B4-BE49-F238E27FC236}">
                <a16:creationId xmlns:a16="http://schemas.microsoft.com/office/drawing/2014/main" xmlns="" id="{C0B5861E-7017-3F4A-9430-AB017867FE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59534" y="6368123"/>
            <a:ext cx="990600" cy="52937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b="1" dirty="0">
                <a:solidFill>
                  <a:srgbClr val="FF0000"/>
                </a:solidFill>
                <a:latin typeface="Courier New" pitchFamily="1" charset="0"/>
              </a:rPr>
              <a:t>6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B2BD6FB9-A181-DA47-82F0-88881043875B}"/>
              </a:ext>
            </a:extLst>
          </p:cNvPr>
          <p:cNvSpPr txBox="1"/>
          <p:nvPr/>
        </p:nvSpPr>
        <p:spPr>
          <a:xfrm>
            <a:off x="7426997" y="2406886"/>
            <a:ext cx="369012" cy="442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H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546F3D25-5BAD-AC40-BABB-3AF6D3E890CE}"/>
              </a:ext>
            </a:extLst>
          </p:cNvPr>
          <p:cNvSpPr txBox="1"/>
          <p:nvPr/>
        </p:nvSpPr>
        <p:spPr>
          <a:xfrm>
            <a:off x="7433093" y="2790934"/>
            <a:ext cx="369012" cy="442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445F717D-648D-0B41-93CA-E1AAB435AEF0}"/>
              </a:ext>
            </a:extLst>
          </p:cNvPr>
          <p:cNvSpPr txBox="1"/>
          <p:nvPr/>
        </p:nvSpPr>
        <p:spPr>
          <a:xfrm>
            <a:off x="7457477" y="3443206"/>
            <a:ext cx="369012" cy="442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m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82B09FF6-EA7D-1047-A350-F1838E4C634A}"/>
              </a:ext>
            </a:extLst>
          </p:cNvPr>
          <p:cNvSpPr txBox="1"/>
          <p:nvPr/>
        </p:nvSpPr>
        <p:spPr>
          <a:xfrm>
            <a:off x="7457477" y="3827254"/>
            <a:ext cx="369012" cy="442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o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A9419BE9-3BD1-0E4F-B072-E2E000A790B9}"/>
              </a:ext>
            </a:extLst>
          </p:cNvPr>
          <p:cNvSpPr txBox="1"/>
          <p:nvPr/>
        </p:nvSpPr>
        <p:spPr>
          <a:xfrm>
            <a:off x="7457477" y="4199110"/>
            <a:ext cx="369012" cy="442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m</a:t>
            </a:r>
          </a:p>
        </p:txBody>
      </p:sp>
    </p:spTree>
    <p:extLst>
      <p:ext uri="{BB962C8B-B14F-4D97-AF65-F5344CB8AC3E}">
        <p14:creationId xmlns:p14="http://schemas.microsoft.com/office/powerpoint/2010/main" val="378789320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67464" y="-1"/>
            <a:ext cx="10667541" cy="7559675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-167464" y="3013371"/>
            <a:ext cx="10667541" cy="1228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968" dirty="0">
                <a:solidFill>
                  <a:schemeClr val="bg1"/>
                </a:solidFill>
                <a:latin typeface="Courier"/>
                <a:cs typeface="Courier"/>
              </a:rPr>
              <a:t>How are characters </a:t>
            </a:r>
          </a:p>
          <a:p>
            <a:pPr algn="ctr"/>
            <a:r>
              <a:rPr lang="en-US" sz="3968" dirty="0">
                <a:solidFill>
                  <a:schemeClr val="bg1"/>
                </a:solidFill>
                <a:latin typeface="Courier"/>
                <a:cs typeface="Courier"/>
              </a:rPr>
              <a:t>represented?</a:t>
            </a:r>
          </a:p>
        </p:txBody>
      </p:sp>
    </p:spTree>
    <p:extLst>
      <p:ext uri="{BB962C8B-B14F-4D97-AF65-F5344CB8AC3E}">
        <p14:creationId xmlns:p14="http://schemas.microsoft.com/office/powerpoint/2010/main" val="21768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idx="1"/>
          </p:nvPr>
        </p:nvSpPr>
        <p:spPr>
          <a:xfrm>
            <a:off x="544512" y="1417637"/>
            <a:ext cx="9070975" cy="4989513"/>
          </a:xfrm>
          <a:ln/>
        </p:spPr>
        <p:txBody>
          <a:bodyPr/>
          <a:lstStyle/>
          <a:p>
            <a:pPr marL="431800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dirty="0"/>
              <a:t>The primitive type </a:t>
            </a:r>
            <a:r>
              <a:rPr lang="en-US" altLang="en-US" b="1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char</a:t>
            </a:r>
            <a:r>
              <a:rPr lang="en-US" altLang="en-US" dirty="0"/>
              <a:t> represents a single character or glyph.</a:t>
            </a:r>
          </a:p>
          <a:p>
            <a:pPr marL="431800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dirty="0"/>
              <a:t>Some examples:</a:t>
            </a:r>
          </a:p>
          <a:p>
            <a:pPr marL="863600" lvl="1" indent="-323850">
              <a:lnSpc>
                <a:spcPct val="83000"/>
              </a:lnSpc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b="1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char</a:t>
            </a:r>
            <a:r>
              <a:rPr lang="en-US" alt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dirty="0" err="1">
                <a:latin typeface="Courier" charset="0"/>
                <a:ea typeface="Courier" charset="0"/>
                <a:cs typeface="Courier" charset="0"/>
              </a:rPr>
              <a:t>letterA</a:t>
            </a:r>
            <a:r>
              <a:rPr lang="en-US" altLang="en-US" dirty="0">
                <a:latin typeface="Courier" charset="0"/>
                <a:ea typeface="Courier" charset="0"/>
                <a:cs typeface="Courier" charset="0"/>
              </a:rPr>
              <a:t> = 'A';</a:t>
            </a:r>
          </a:p>
          <a:p>
            <a:pPr marL="863600" lvl="1" indent="-323850">
              <a:lnSpc>
                <a:spcPct val="83000"/>
              </a:lnSpc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b="1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char</a:t>
            </a:r>
            <a:r>
              <a:rPr lang="en-US" altLang="en-US" dirty="0">
                <a:latin typeface="Courier" charset="0"/>
                <a:ea typeface="Courier" charset="0"/>
                <a:cs typeface="Courier" charset="0"/>
              </a:rPr>
              <a:t> plus    = '+'</a:t>
            </a:r>
          </a:p>
          <a:p>
            <a:pPr marL="863600" lvl="1" indent="-323850">
              <a:lnSpc>
                <a:spcPct val="83000"/>
              </a:lnSpc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b="1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char</a:t>
            </a:r>
            <a:r>
              <a:rPr lang="en-US" altLang="en-US" dirty="0">
                <a:latin typeface="Courier" charset="0"/>
                <a:ea typeface="Courier" charset="0"/>
                <a:cs typeface="Courier" charset="0"/>
              </a:rPr>
              <a:t> zero    = '0';</a:t>
            </a:r>
          </a:p>
          <a:p>
            <a:pPr marL="863600" lvl="1" indent="-323850">
              <a:lnSpc>
                <a:spcPct val="83000"/>
              </a:lnSpc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b="1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char</a:t>
            </a:r>
            <a:r>
              <a:rPr lang="en-US" altLang="en-US" dirty="0">
                <a:latin typeface="Courier" charset="0"/>
                <a:ea typeface="Courier" charset="0"/>
                <a:cs typeface="Courier" charset="0"/>
              </a:rPr>
              <a:t> space   = ' ';</a:t>
            </a:r>
          </a:p>
          <a:p>
            <a:pPr marL="863600" lvl="1" indent="-323850">
              <a:lnSpc>
                <a:spcPct val="83000"/>
              </a:lnSpc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b="1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char</a:t>
            </a:r>
            <a:r>
              <a:rPr lang="en-US" alt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dirty="0" err="1">
                <a:latin typeface="Courier" charset="0"/>
                <a:ea typeface="Courier" charset="0"/>
                <a:cs typeface="Courier" charset="0"/>
              </a:rPr>
              <a:t>newLine</a:t>
            </a:r>
            <a:r>
              <a:rPr lang="en-US" altLang="en-US" dirty="0">
                <a:latin typeface="Courier" charset="0"/>
                <a:ea typeface="Courier" charset="0"/>
                <a:cs typeface="Courier" charset="0"/>
              </a:rPr>
              <a:t> = '\n'; </a:t>
            </a:r>
            <a:r>
              <a:rPr lang="en-US" altLang="en-US" b="1" dirty="0">
                <a:solidFill>
                  <a:srgbClr val="000080"/>
                </a:solidFill>
                <a:latin typeface="Courier" charset="0"/>
                <a:ea typeface="Courier" charset="0"/>
                <a:cs typeface="Courier" charset="0"/>
              </a:rPr>
              <a:t>// special</a:t>
            </a:r>
          </a:p>
          <a:p>
            <a:pPr marL="863600" lvl="1" indent="-323850">
              <a:lnSpc>
                <a:spcPct val="83000"/>
              </a:lnSpc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char</a:t>
            </a:r>
            <a:r>
              <a:rPr lang="en-US" altLang="en-US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dirty="0">
                <a:latin typeface="Courier" charset="0"/>
                <a:ea typeface="Courier" charset="0"/>
                <a:cs typeface="Courier" charset="0"/>
              </a:rPr>
              <a:t>first = </a:t>
            </a:r>
            <a:r>
              <a:rPr lang="en-US" altLang="en-US" dirty="0" err="1">
                <a:latin typeface="Courier" charset="0"/>
                <a:ea typeface="Courier" charset="0"/>
                <a:cs typeface="Courier" charset="0"/>
              </a:rPr>
              <a:t>text.charAt</a:t>
            </a:r>
            <a:r>
              <a:rPr lang="en-US" altLang="en-US" dirty="0">
                <a:latin typeface="Courier" charset="0"/>
                <a:ea typeface="Courier" charset="0"/>
                <a:cs typeface="Courier" charset="0"/>
              </a:rPr>
              <a:t>(0);</a:t>
            </a:r>
          </a:p>
        </p:txBody>
      </p:sp>
      <p:sp>
        <p:nvSpPr>
          <p:cNvPr id="7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The variable type </a:t>
            </a:r>
            <a:r>
              <a:rPr lang="en-US" sz="4600" b="1" dirty="0">
                <a:latin typeface="Courier" charset="0"/>
                <a:ea typeface="Courier" charset="0"/>
                <a:cs typeface="Courier" charset="0"/>
              </a:rPr>
              <a:t>char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468" name="Text Box 4"/>
          <p:cNvSpPr txBox="1">
            <a:spLocks noChangeArrowheads="1"/>
          </p:cNvSpPr>
          <p:nvPr/>
        </p:nvSpPr>
        <p:spPr bwMode="auto">
          <a:xfrm>
            <a:off x="1306512" y="6523037"/>
            <a:ext cx="9071610" cy="4384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Courier New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urier New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urier New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urier New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urier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9pPr>
          </a:lstStyle>
          <a:p>
            <a:pPr algn="just">
              <a:lnSpc>
                <a:spcPct val="85000"/>
              </a:lnSpc>
            </a:pPr>
            <a:r>
              <a:rPr lang="en-US" altLang="en-US" sz="2646" dirty="0">
                <a:latin typeface="Times New Roman" charset="0"/>
              </a:rPr>
              <a:t>The letter </a:t>
            </a:r>
            <a:r>
              <a:rPr lang="en-US" altLang="en-US" sz="2205" dirty="0">
                <a:latin typeface="Helvetica" charset="0"/>
              </a:rPr>
              <a:t>A</a:t>
            </a:r>
            <a:r>
              <a:rPr lang="en-US" altLang="en-US" sz="2646" dirty="0">
                <a:latin typeface="Times New Roman" charset="0"/>
              </a:rPr>
              <a:t>, for example, has the ASCII value 65</a:t>
            </a:r>
          </a:p>
        </p:txBody>
      </p:sp>
      <p:sp>
        <p:nvSpPr>
          <p:cNvPr id="4127" name="Text Box 291"/>
          <p:cNvSpPr txBox="1">
            <a:spLocks noChangeArrowheads="1"/>
          </p:cNvSpPr>
          <p:nvPr/>
        </p:nvSpPr>
        <p:spPr bwMode="auto">
          <a:xfrm>
            <a:off x="529" y="7188690"/>
            <a:ext cx="5454516" cy="344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Courier New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urier New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urier New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urier New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urier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764" i="1">
                <a:latin typeface="Times New Roman" charset="0"/>
              </a:rPr>
              <a:t>Using portions of slides by Eric Roberts</a:t>
            </a:r>
          </a:p>
        </p:txBody>
      </p:sp>
      <p:sp>
        <p:nvSpPr>
          <p:cNvPr id="289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ASCII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812" y="1811337"/>
            <a:ext cx="8255000" cy="3937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059112" y="5837237"/>
            <a:ext cx="3950762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* This is only the first half of the table</a:t>
            </a:r>
          </a:p>
        </p:txBody>
      </p:sp>
    </p:spTree>
    <p:extLst>
      <p:ext uri="{BB962C8B-B14F-4D97-AF65-F5344CB8AC3E}">
        <p14:creationId xmlns:p14="http://schemas.microsoft.com/office/powerpoint/2010/main" val="1309780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3668712" y="2103437"/>
            <a:ext cx="5827533" cy="29315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968" dirty="0">
                <a:latin typeface="Calibri" charset="0"/>
                <a:ea typeface="Calibri" charset="0"/>
                <a:cs typeface="Calibri" charset="0"/>
              </a:rPr>
              <a:t>‘A’ -&gt; ‘Z’ are sequential.</a:t>
            </a:r>
          </a:p>
          <a:p>
            <a:pPr algn="ctr"/>
            <a:r>
              <a:rPr lang="en-US" sz="3968" dirty="0">
                <a:latin typeface="Calibri" charset="0"/>
                <a:ea typeface="Calibri" charset="0"/>
                <a:cs typeface="Calibri" charset="0"/>
              </a:rPr>
              <a:t>‘a’ -&gt; ‘z’ are sequential.</a:t>
            </a:r>
          </a:p>
          <a:p>
            <a:pPr algn="ctr"/>
            <a:r>
              <a:rPr lang="en-US" sz="3968" dirty="0">
                <a:latin typeface="Calibri" charset="0"/>
                <a:ea typeface="Calibri" charset="0"/>
                <a:cs typeface="Calibri" charset="0"/>
              </a:rPr>
              <a:t>‘0’ -&gt; ‘9’ are sequential.</a:t>
            </a:r>
          </a:p>
          <a:p>
            <a:pPr algn="ctr"/>
            <a:endParaRPr lang="en-US" sz="3968" dirty="0">
              <a:latin typeface="Calibri" charset="0"/>
              <a:ea typeface="Calibri" charset="0"/>
              <a:cs typeface="Calibri" charset="0"/>
            </a:endParaRPr>
          </a:p>
          <a:p>
            <a:pPr algn="ctr"/>
            <a:endParaRPr lang="en-US" sz="3968" dirty="0"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" y="1374967"/>
            <a:ext cx="3583846" cy="3583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89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2" name="Text Box 5"/>
          <p:cNvSpPr txBox="1">
            <a:spLocks noChangeArrowheads="1"/>
          </p:cNvSpPr>
          <p:nvPr/>
        </p:nvSpPr>
        <p:spPr bwMode="auto">
          <a:xfrm>
            <a:off x="390763" y="1455937"/>
            <a:ext cx="9689333" cy="50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Courier New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urier New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urier New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urier New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urier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9pPr>
          </a:lstStyle>
          <a:p>
            <a:r>
              <a:rPr lang="en-US" altLang="en-US" sz="2315" b="1" dirty="0">
                <a:solidFill>
                  <a:srgbClr val="7030A0"/>
                </a:solidFill>
              </a:rPr>
              <a:t>public</a:t>
            </a:r>
            <a:r>
              <a:rPr lang="en-US" altLang="en-US" sz="2315" b="1" dirty="0"/>
              <a:t> </a:t>
            </a:r>
            <a:r>
              <a:rPr lang="en-US" altLang="en-US" sz="2315" b="1" dirty="0">
                <a:solidFill>
                  <a:srgbClr val="7030A0"/>
                </a:solidFill>
              </a:rPr>
              <a:t>void</a:t>
            </a:r>
            <a:r>
              <a:rPr lang="en-US" altLang="en-US" sz="2315" b="1" dirty="0"/>
              <a:t> run() {</a:t>
            </a:r>
          </a:p>
          <a:p>
            <a:r>
              <a:rPr lang="en-US" altLang="en-US" sz="2315" b="1" dirty="0"/>
              <a:t>   String </a:t>
            </a:r>
            <a:r>
              <a:rPr lang="en-US" altLang="en-US" sz="2315" b="1" dirty="0" err="1"/>
              <a:t>str</a:t>
            </a:r>
            <a:r>
              <a:rPr lang="en-US" altLang="en-US" sz="2315" b="1" dirty="0"/>
              <a:t> = </a:t>
            </a:r>
            <a:r>
              <a:rPr lang="en-US" altLang="en-US" sz="2315" b="1" dirty="0" err="1"/>
              <a:t>readLine</a:t>
            </a:r>
            <a:r>
              <a:rPr lang="en-US" altLang="en-US" sz="2315" b="1" dirty="0">
                <a:solidFill>
                  <a:srgbClr val="0432FF"/>
                </a:solidFill>
              </a:rPr>
              <a:t>("Line: "</a:t>
            </a:r>
            <a:r>
              <a:rPr lang="en-US" altLang="en-US" sz="2315" b="1" dirty="0"/>
              <a:t>);</a:t>
            </a:r>
          </a:p>
          <a:p>
            <a:endParaRPr lang="en-US" altLang="en-US" sz="2315" b="1" dirty="0"/>
          </a:p>
          <a:p>
            <a:r>
              <a:rPr lang="en-US" altLang="en-US" sz="2315" b="1" dirty="0"/>
              <a:t>   </a:t>
            </a:r>
            <a:r>
              <a:rPr lang="en-US" altLang="en-US" sz="2315" b="1" dirty="0">
                <a:solidFill>
                  <a:srgbClr val="7030A0"/>
                </a:solidFill>
              </a:rPr>
              <a:t>char</a:t>
            </a:r>
            <a:r>
              <a:rPr lang="en-US" altLang="en-US" sz="2315" b="1" dirty="0"/>
              <a:t> </a:t>
            </a:r>
            <a:r>
              <a:rPr lang="en-US" altLang="en-US" sz="2315" b="1" dirty="0" err="1"/>
              <a:t>ch</a:t>
            </a:r>
            <a:r>
              <a:rPr lang="en-US" altLang="en-US" sz="2315" b="1" dirty="0"/>
              <a:t> = </a:t>
            </a:r>
            <a:r>
              <a:rPr lang="en-US" altLang="en-US" sz="2315" b="1" dirty="0" err="1"/>
              <a:t>str.charAt</a:t>
            </a:r>
            <a:r>
              <a:rPr lang="en-US" altLang="en-US" sz="2315" b="1" dirty="0"/>
              <a:t>(0);</a:t>
            </a:r>
          </a:p>
          <a:p>
            <a:r>
              <a:rPr lang="en-US" altLang="en-US" sz="2315" b="1" dirty="0"/>
              <a:t>   </a:t>
            </a:r>
            <a:r>
              <a:rPr lang="en-US" altLang="en-US" sz="2315" b="1" dirty="0" err="1"/>
              <a:t>println</a:t>
            </a:r>
            <a:r>
              <a:rPr lang="en-US" altLang="en-US" sz="2315" b="1" dirty="0">
                <a:solidFill>
                  <a:srgbClr val="0432FF"/>
                </a:solidFill>
              </a:rPr>
              <a:t>("Original first char: " </a:t>
            </a:r>
            <a:r>
              <a:rPr lang="en-US" altLang="en-US" sz="2315" b="1" dirty="0"/>
              <a:t>+ </a:t>
            </a:r>
            <a:r>
              <a:rPr lang="en-US" altLang="en-US" sz="2315" b="1" dirty="0" err="1"/>
              <a:t>ch</a:t>
            </a:r>
            <a:r>
              <a:rPr lang="en-US" altLang="en-US" sz="2315" b="1" dirty="0"/>
              <a:t>);</a:t>
            </a:r>
          </a:p>
          <a:p>
            <a:endParaRPr lang="en-US" altLang="en-US" sz="2315" b="1" dirty="0"/>
          </a:p>
          <a:p>
            <a:r>
              <a:rPr lang="en-US" altLang="en-US" sz="2315" b="1" dirty="0"/>
              <a:t>   </a:t>
            </a:r>
            <a:r>
              <a:rPr lang="en-US" altLang="en-US" sz="2315" b="1" dirty="0" err="1"/>
              <a:t>ch</a:t>
            </a:r>
            <a:r>
              <a:rPr lang="en-US" altLang="en-US" sz="2315" b="1" dirty="0"/>
              <a:t> = </a:t>
            </a:r>
            <a:r>
              <a:rPr lang="en-US" altLang="en-US" sz="2315" b="1" dirty="0" err="1"/>
              <a:t>Character.toUpperCase</a:t>
            </a:r>
            <a:r>
              <a:rPr lang="en-US" altLang="en-US" sz="2315" b="1" dirty="0"/>
              <a:t>(</a:t>
            </a:r>
            <a:r>
              <a:rPr lang="en-US" altLang="en-US" sz="2315" b="1" dirty="0" err="1"/>
              <a:t>ch</a:t>
            </a:r>
            <a:r>
              <a:rPr lang="en-US" altLang="en-US" sz="2315" b="1" dirty="0"/>
              <a:t>);</a:t>
            </a:r>
          </a:p>
          <a:p>
            <a:r>
              <a:rPr lang="en-US" altLang="en-US" sz="2315" b="1" dirty="0"/>
              <a:t>   </a:t>
            </a:r>
            <a:r>
              <a:rPr lang="en-US" altLang="en-US" sz="2315" b="1" dirty="0" err="1"/>
              <a:t>println</a:t>
            </a:r>
            <a:r>
              <a:rPr lang="en-US" altLang="en-US" sz="2315" b="1" dirty="0">
                <a:solidFill>
                  <a:srgbClr val="0432FF"/>
                </a:solidFill>
              </a:rPr>
              <a:t>("Uppercase first char: " </a:t>
            </a:r>
            <a:r>
              <a:rPr lang="en-US" altLang="en-US" sz="2315" b="1" dirty="0"/>
              <a:t>+ </a:t>
            </a:r>
            <a:r>
              <a:rPr lang="en-US" altLang="en-US" sz="2315" b="1" dirty="0" err="1"/>
              <a:t>ch</a:t>
            </a:r>
            <a:r>
              <a:rPr lang="en-US" altLang="en-US" sz="2315" b="1" dirty="0"/>
              <a:t>);</a:t>
            </a:r>
          </a:p>
          <a:p>
            <a:endParaRPr lang="en-US" altLang="en-US" sz="2315" b="1" dirty="0"/>
          </a:p>
          <a:p>
            <a:r>
              <a:rPr lang="en-US" altLang="en-US" sz="2315" b="1" dirty="0"/>
              <a:t>   </a:t>
            </a:r>
            <a:r>
              <a:rPr lang="en-US" altLang="en-US" sz="2315" b="1" dirty="0">
                <a:solidFill>
                  <a:srgbClr val="7030A0"/>
                </a:solidFill>
              </a:rPr>
              <a:t>if</a:t>
            </a:r>
            <a:r>
              <a:rPr lang="en-US" altLang="en-US" sz="2315" b="1" dirty="0"/>
              <a:t>(</a:t>
            </a:r>
            <a:r>
              <a:rPr lang="en-US" altLang="en-US" sz="2315" b="1" dirty="0" err="1"/>
              <a:t>Character.isLetter</a:t>
            </a:r>
            <a:r>
              <a:rPr lang="en-US" altLang="en-US" sz="2315" b="1" dirty="0"/>
              <a:t>(</a:t>
            </a:r>
            <a:r>
              <a:rPr lang="en-US" altLang="en-US" sz="2315" b="1" dirty="0" err="1"/>
              <a:t>ch</a:t>
            </a:r>
            <a:r>
              <a:rPr lang="en-US" altLang="en-US" sz="2315" b="1" dirty="0"/>
              <a:t>)) {</a:t>
            </a:r>
          </a:p>
          <a:p>
            <a:r>
              <a:rPr lang="en-US" altLang="en-US" sz="2315" b="1" dirty="0"/>
              <a:t>      </a:t>
            </a:r>
            <a:r>
              <a:rPr lang="en-US" altLang="en-US" sz="2315" b="1" dirty="0" err="1"/>
              <a:t>println</a:t>
            </a:r>
            <a:r>
              <a:rPr lang="en-US" altLang="en-US" sz="2315" b="1" dirty="0"/>
              <a:t>(</a:t>
            </a:r>
            <a:r>
              <a:rPr lang="en-US" altLang="en-US" sz="2315" b="1" dirty="0">
                <a:solidFill>
                  <a:srgbClr val="0432FF"/>
                </a:solidFill>
              </a:rPr>
              <a:t>"It</a:t>
            </a:r>
            <a:r>
              <a:rPr lang="mr-IN" altLang="en-US" sz="2315" b="1" dirty="0">
                <a:solidFill>
                  <a:srgbClr val="0432FF"/>
                </a:solidFill>
              </a:rPr>
              <a:t>’</a:t>
            </a:r>
            <a:r>
              <a:rPr lang="en-US" altLang="en-US" sz="2315" b="1" dirty="0">
                <a:solidFill>
                  <a:srgbClr val="0432FF"/>
                </a:solidFill>
              </a:rPr>
              <a:t>s a letter!"</a:t>
            </a:r>
            <a:r>
              <a:rPr lang="en-US" altLang="en-US" sz="2315" b="1" dirty="0"/>
              <a:t>);</a:t>
            </a:r>
          </a:p>
          <a:p>
            <a:r>
              <a:rPr lang="en-US" altLang="en-US" sz="2315" b="1" dirty="0"/>
              <a:t>   }</a:t>
            </a:r>
          </a:p>
          <a:p>
            <a:r>
              <a:rPr lang="en-US" altLang="en-US" sz="2315" b="1" dirty="0"/>
              <a:t>}</a:t>
            </a:r>
          </a:p>
          <a:p>
            <a:endParaRPr lang="en-US" altLang="en-US" sz="2315" b="1" dirty="0"/>
          </a:p>
          <a:p>
            <a:endParaRPr lang="en-US" altLang="en-US" sz="2315" b="1" dirty="0"/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Useful Character methods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7342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Character Methods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9031793" y="5832764"/>
            <a:ext cx="883948" cy="63730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0" dist="23000" dir="5400000" rotWithShape="0">
              <a:schemeClr val="bg1">
                <a:alpha val="35000"/>
              </a:scheme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8885" y="2493818"/>
            <a:ext cx="8881740" cy="2950873"/>
          </a:xfrm>
          <a:prstGeom prst="rect">
            <a:avLst/>
          </a:prstGeom>
        </p:spPr>
      </p:pic>
      <p:pic>
        <p:nvPicPr>
          <p:cNvPr id="6146" name="Picture 2" descr="mage result for big red x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21" y="2493818"/>
            <a:ext cx="1108364" cy="1108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mage result for green checkmark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200" y="4170217"/>
            <a:ext cx="1003685" cy="1045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815644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23" name="Group 3"/>
          <p:cNvGrpSpPr>
            <a:grpSpLocks/>
          </p:cNvGrpSpPr>
          <p:nvPr/>
        </p:nvGrpSpPr>
        <p:grpSpPr bwMode="auto">
          <a:xfrm>
            <a:off x="546505" y="1112837"/>
            <a:ext cx="8987614" cy="729719"/>
            <a:chOff x="288" y="1103"/>
            <a:chExt cx="5136" cy="417"/>
          </a:xfrm>
        </p:grpSpPr>
        <p:sp>
          <p:nvSpPr>
            <p:cNvPr id="5153" name="Rectangle 4"/>
            <p:cNvSpPr>
              <a:spLocks noChangeArrowheads="1"/>
            </p:cNvSpPr>
            <p:nvPr/>
          </p:nvSpPr>
          <p:spPr bwMode="auto">
            <a:xfrm>
              <a:off x="288" y="1103"/>
              <a:ext cx="5136" cy="41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 algn="ctr"/>
              <a:endParaRPr lang="en-US" altLang="en-US" sz="1764" b="1"/>
            </a:p>
          </p:txBody>
        </p:sp>
        <p:sp>
          <p:nvSpPr>
            <p:cNvPr id="5154" name="Text Box 5"/>
            <p:cNvSpPr txBox="1">
              <a:spLocks noChangeArrowheads="1"/>
            </p:cNvSpPr>
            <p:nvPr/>
          </p:nvSpPr>
          <p:spPr bwMode="auto">
            <a:xfrm>
              <a:off x="384" y="1103"/>
              <a:ext cx="4944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2205" b="1"/>
                <a:t>static boolean isDigit(char ch)</a:t>
              </a:r>
            </a:p>
          </p:txBody>
        </p:sp>
        <p:sp>
          <p:nvSpPr>
            <p:cNvPr id="5155" name="Text Box 6"/>
            <p:cNvSpPr txBox="1">
              <a:spLocks noChangeArrowheads="1"/>
            </p:cNvSpPr>
            <p:nvPr/>
          </p:nvSpPr>
          <p:spPr bwMode="auto">
            <a:xfrm>
              <a:off x="576" y="1280"/>
              <a:ext cx="4800" cy="2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1984">
                  <a:latin typeface="Times New Roman" charset="0"/>
                </a:rPr>
                <a:t>Determines if the specified character is a digit.</a:t>
              </a:r>
            </a:p>
          </p:txBody>
        </p:sp>
      </p:grpSp>
      <p:grpSp>
        <p:nvGrpSpPr>
          <p:cNvPr id="5124" name="Group 7"/>
          <p:cNvGrpSpPr>
            <a:grpSpLocks/>
          </p:cNvGrpSpPr>
          <p:nvPr/>
        </p:nvGrpSpPr>
        <p:grpSpPr bwMode="auto">
          <a:xfrm>
            <a:off x="546505" y="1826806"/>
            <a:ext cx="8987614" cy="743719"/>
            <a:chOff x="288" y="1511"/>
            <a:chExt cx="5136" cy="425"/>
          </a:xfrm>
        </p:grpSpPr>
        <p:sp>
          <p:nvSpPr>
            <p:cNvPr id="5150" name="Rectangle 8"/>
            <p:cNvSpPr>
              <a:spLocks noChangeArrowheads="1"/>
            </p:cNvSpPr>
            <p:nvPr/>
          </p:nvSpPr>
          <p:spPr bwMode="auto">
            <a:xfrm>
              <a:off x="288" y="1519"/>
              <a:ext cx="5136" cy="41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 algn="ctr"/>
              <a:endParaRPr lang="en-US" altLang="en-US" sz="1764" b="1"/>
            </a:p>
          </p:txBody>
        </p:sp>
        <p:sp>
          <p:nvSpPr>
            <p:cNvPr id="5151" name="Text Box 9"/>
            <p:cNvSpPr txBox="1">
              <a:spLocks noChangeArrowheads="1"/>
            </p:cNvSpPr>
            <p:nvPr/>
          </p:nvSpPr>
          <p:spPr bwMode="auto">
            <a:xfrm>
              <a:off x="384" y="1511"/>
              <a:ext cx="4944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2205" b="1"/>
                <a:t>static boolean isLetter(char ch)</a:t>
              </a:r>
            </a:p>
          </p:txBody>
        </p:sp>
        <p:sp>
          <p:nvSpPr>
            <p:cNvPr id="5152" name="Text Box 10"/>
            <p:cNvSpPr txBox="1">
              <a:spLocks noChangeArrowheads="1"/>
            </p:cNvSpPr>
            <p:nvPr/>
          </p:nvSpPr>
          <p:spPr bwMode="auto">
            <a:xfrm>
              <a:off x="576" y="1696"/>
              <a:ext cx="4800" cy="2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1984">
                  <a:latin typeface="Times New Roman" charset="0"/>
                </a:rPr>
                <a:t>Determines if the specified character is a letter.</a:t>
              </a:r>
            </a:p>
          </p:txBody>
        </p:sp>
      </p:grpSp>
      <p:grpSp>
        <p:nvGrpSpPr>
          <p:cNvPr id="5125" name="Group 11"/>
          <p:cNvGrpSpPr>
            <a:grpSpLocks/>
          </p:cNvGrpSpPr>
          <p:nvPr/>
        </p:nvGrpSpPr>
        <p:grpSpPr bwMode="auto">
          <a:xfrm>
            <a:off x="546505" y="2554774"/>
            <a:ext cx="8987614" cy="743719"/>
            <a:chOff x="288" y="1927"/>
            <a:chExt cx="5136" cy="425"/>
          </a:xfrm>
        </p:grpSpPr>
        <p:sp>
          <p:nvSpPr>
            <p:cNvPr id="5147" name="Rectangle 12"/>
            <p:cNvSpPr>
              <a:spLocks noChangeArrowheads="1"/>
            </p:cNvSpPr>
            <p:nvPr/>
          </p:nvSpPr>
          <p:spPr bwMode="auto">
            <a:xfrm>
              <a:off x="288" y="1935"/>
              <a:ext cx="5136" cy="41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 algn="ctr"/>
              <a:endParaRPr lang="en-US" altLang="en-US" sz="1764" b="1"/>
            </a:p>
          </p:txBody>
        </p:sp>
        <p:sp>
          <p:nvSpPr>
            <p:cNvPr id="5148" name="Text Box 13"/>
            <p:cNvSpPr txBox="1">
              <a:spLocks noChangeArrowheads="1"/>
            </p:cNvSpPr>
            <p:nvPr/>
          </p:nvSpPr>
          <p:spPr bwMode="auto">
            <a:xfrm>
              <a:off x="384" y="1927"/>
              <a:ext cx="4944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2205" b="1"/>
                <a:t>static boolean isLetterOrDigit(char ch)</a:t>
              </a:r>
            </a:p>
          </p:txBody>
        </p:sp>
        <p:sp>
          <p:nvSpPr>
            <p:cNvPr id="5149" name="Text Box 14"/>
            <p:cNvSpPr txBox="1">
              <a:spLocks noChangeArrowheads="1"/>
            </p:cNvSpPr>
            <p:nvPr/>
          </p:nvSpPr>
          <p:spPr bwMode="auto">
            <a:xfrm>
              <a:off x="576" y="2112"/>
              <a:ext cx="4800" cy="2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1984">
                  <a:latin typeface="Times New Roman" charset="0"/>
                </a:rPr>
                <a:t>Determines if the specified character is a letter or a digit.</a:t>
              </a:r>
            </a:p>
          </p:txBody>
        </p:sp>
      </p:grpSp>
      <p:grpSp>
        <p:nvGrpSpPr>
          <p:cNvPr id="5" name="Group 15"/>
          <p:cNvGrpSpPr>
            <a:grpSpLocks/>
          </p:cNvGrpSpPr>
          <p:nvPr/>
        </p:nvGrpSpPr>
        <p:grpSpPr bwMode="auto">
          <a:xfrm>
            <a:off x="546505" y="3296743"/>
            <a:ext cx="8987614" cy="729719"/>
            <a:chOff x="288" y="1103"/>
            <a:chExt cx="5136" cy="417"/>
          </a:xfrm>
        </p:grpSpPr>
        <p:sp>
          <p:nvSpPr>
            <p:cNvPr id="5144" name="Rectangle 16"/>
            <p:cNvSpPr>
              <a:spLocks noChangeArrowheads="1"/>
            </p:cNvSpPr>
            <p:nvPr/>
          </p:nvSpPr>
          <p:spPr bwMode="auto">
            <a:xfrm>
              <a:off x="288" y="1103"/>
              <a:ext cx="5136" cy="41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 algn="ctr"/>
              <a:endParaRPr lang="en-US" altLang="en-US" sz="1764" b="1"/>
            </a:p>
          </p:txBody>
        </p:sp>
        <p:sp>
          <p:nvSpPr>
            <p:cNvPr id="5145" name="Text Box 17"/>
            <p:cNvSpPr txBox="1">
              <a:spLocks noChangeArrowheads="1"/>
            </p:cNvSpPr>
            <p:nvPr/>
          </p:nvSpPr>
          <p:spPr bwMode="auto">
            <a:xfrm>
              <a:off x="384" y="1103"/>
              <a:ext cx="4944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2205" b="1"/>
                <a:t>static boolean isLowerCase(char ch)</a:t>
              </a:r>
            </a:p>
          </p:txBody>
        </p:sp>
        <p:sp>
          <p:nvSpPr>
            <p:cNvPr id="5146" name="Text Box 18"/>
            <p:cNvSpPr txBox="1">
              <a:spLocks noChangeArrowheads="1"/>
            </p:cNvSpPr>
            <p:nvPr/>
          </p:nvSpPr>
          <p:spPr bwMode="auto">
            <a:xfrm>
              <a:off x="576" y="1280"/>
              <a:ext cx="4800" cy="2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1984">
                  <a:latin typeface="Times New Roman" charset="0"/>
                </a:rPr>
                <a:t>Determines if the specified character is a lowercase letter.</a:t>
              </a:r>
            </a:p>
          </p:txBody>
        </p:sp>
      </p:grpSp>
      <p:grpSp>
        <p:nvGrpSpPr>
          <p:cNvPr id="6" name="Group 19"/>
          <p:cNvGrpSpPr>
            <a:grpSpLocks/>
          </p:cNvGrpSpPr>
          <p:nvPr/>
        </p:nvGrpSpPr>
        <p:grpSpPr bwMode="auto">
          <a:xfrm>
            <a:off x="546505" y="4010712"/>
            <a:ext cx="8987614" cy="743719"/>
            <a:chOff x="288" y="1511"/>
            <a:chExt cx="5136" cy="425"/>
          </a:xfrm>
        </p:grpSpPr>
        <p:sp>
          <p:nvSpPr>
            <p:cNvPr id="5141" name="Rectangle 20"/>
            <p:cNvSpPr>
              <a:spLocks noChangeArrowheads="1"/>
            </p:cNvSpPr>
            <p:nvPr/>
          </p:nvSpPr>
          <p:spPr bwMode="auto">
            <a:xfrm>
              <a:off x="288" y="1519"/>
              <a:ext cx="5136" cy="41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 algn="ctr"/>
              <a:endParaRPr lang="en-US" altLang="en-US" sz="1764" b="1"/>
            </a:p>
          </p:txBody>
        </p:sp>
        <p:sp>
          <p:nvSpPr>
            <p:cNvPr id="5142" name="Text Box 21"/>
            <p:cNvSpPr txBox="1">
              <a:spLocks noChangeArrowheads="1"/>
            </p:cNvSpPr>
            <p:nvPr/>
          </p:nvSpPr>
          <p:spPr bwMode="auto">
            <a:xfrm>
              <a:off x="384" y="1511"/>
              <a:ext cx="4944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2205" b="1" dirty="0"/>
                <a:t>static </a:t>
              </a:r>
              <a:r>
                <a:rPr lang="en-US" altLang="en-US" sz="2205" b="1" dirty="0" err="1"/>
                <a:t>boolean</a:t>
              </a:r>
              <a:r>
                <a:rPr lang="en-US" altLang="en-US" sz="2205" b="1" dirty="0"/>
                <a:t> </a:t>
              </a:r>
              <a:r>
                <a:rPr lang="en-US" altLang="en-US" sz="2205" b="1" dirty="0" err="1"/>
                <a:t>isUpperCase</a:t>
              </a:r>
              <a:r>
                <a:rPr lang="en-US" altLang="en-US" sz="2205" b="1" dirty="0"/>
                <a:t>(char </a:t>
              </a:r>
              <a:r>
                <a:rPr lang="en-US" altLang="en-US" sz="2205" b="1" dirty="0" err="1"/>
                <a:t>ch</a:t>
              </a:r>
              <a:r>
                <a:rPr lang="en-US" altLang="en-US" sz="2205" b="1" dirty="0"/>
                <a:t>)</a:t>
              </a:r>
            </a:p>
          </p:txBody>
        </p:sp>
        <p:sp>
          <p:nvSpPr>
            <p:cNvPr id="5143" name="Text Box 22"/>
            <p:cNvSpPr txBox="1">
              <a:spLocks noChangeArrowheads="1"/>
            </p:cNvSpPr>
            <p:nvPr/>
          </p:nvSpPr>
          <p:spPr bwMode="auto">
            <a:xfrm>
              <a:off x="576" y="1696"/>
              <a:ext cx="4800" cy="2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1984">
                  <a:latin typeface="Times New Roman" charset="0"/>
                </a:rPr>
                <a:t>Determines if the specified character is an uppercase letter.</a:t>
              </a:r>
            </a:p>
          </p:txBody>
        </p:sp>
      </p:grpSp>
      <p:grpSp>
        <p:nvGrpSpPr>
          <p:cNvPr id="7" name="Group 23"/>
          <p:cNvGrpSpPr>
            <a:grpSpLocks/>
          </p:cNvGrpSpPr>
          <p:nvPr/>
        </p:nvGrpSpPr>
        <p:grpSpPr bwMode="auto">
          <a:xfrm>
            <a:off x="546505" y="4738680"/>
            <a:ext cx="8987614" cy="743719"/>
            <a:chOff x="288" y="1927"/>
            <a:chExt cx="5136" cy="425"/>
          </a:xfrm>
        </p:grpSpPr>
        <p:sp>
          <p:nvSpPr>
            <p:cNvPr id="5138" name="Rectangle 24"/>
            <p:cNvSpPr>
              <a:spLocks noChangeArrowheads="1"/>
            </p:cNvSpPr>
            <p:nvPr/>
          </p:nvSpPr>
          <p:spPr bwMode="auto">
            <a:xfrm>
              <a:off x="288" y="1935"/>
              <a:ext cx="5136" cy="41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 algn="ctr"/>
              <a:endParaRPr lang="en-US" altLang="en-US" sz="1764" b="1"/>
            </a:p>
          </p:txBody>
        </p:sp>
        <p:sp>
          <p:nvSpPr>
            <p:cNvPr id="5139" name="Text Box 25"/>
            <p:cNvSpPr txBox="1">
              <a:spLocks noChangeArrowheads="1"/>
            </p:cNvSpPr>
            <p:nvPr/>
          </p:nvSpPr>
          <p:spPr bwMode="auto">
            <a:xfrm>
              <a:off x="384" y="1927"/>
              <a:ext cx="4944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2205" b="1" dirty="0"/>
                <a:t>static </a:t>
              </a:r>
              <a:r>
                <a:rPr lang="en-US" altLang="en-US" sz="2205" b="1" dirty="0" err="1"/>
                <a:t>boolean</a:t>
              </a:r>
              <a:r>
                <a:rPr lang="en-US" altLang="en-US" sz="2205" b="1" dirty="0"/>
                <a:t> </a:t>
              </a:r>
              <a:r>
                <a:rPr lang="en-US" altLang="en-US" sz="2205" b="1" dirty="0" err="1"/>
                <a:t>isWhitespace</a:t>
              </a:r>
              <a:r>
                <a:rPr lang="en-US" altLang="en-US" sz="2205" b="1" dirty="0"/>
                <a:t>(char </a:t>
              </a:r>
              <a:r>
                <a:rPr lang="en-US" altLang="en-US" sz="2205" b="1" dirty="0" err="1"/>
                <a:t>ch</a:t>
              </a:r>
              <a:r>
                <a:rPr lang="en-US" altLang="en-US" sz="2205" b="1" dirty="0"/>
                <a:t>)</a:t>
              </a:r>
            </a:p>
          </p:txBody>
        </p:sp>
        <p:sp>
          <p:nvSpPr>
            <p:cNvPr id="5140" name="Text Box 26"/>
            <p:cNvSpPr txBox="1">
              <a:spLocks noChangeArrowheads="1"/>
            </p:cNvSpPr>
            <p:nvPr/>
          </p:nvSpPr>
          <p:spPr bwMode="auto">
            <a:xfrm>
              <a:off x="576" y="2112"/>
              <a:ext cx="4800" cy="2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1984">
                  <a:latin typeface="Times New Roman" charset="0"/>
                </a:rPr>
                <a:t>Determines if the specified character is </a:t>
              </a:r>
              <a:r>
                <a:rPr lang="en-US" altLang="en-US" sz="1984" b="1">
                  <a:latin typeface="Times New Roman" charset="0"/>
                </a:rPr>
                <a:t>whitespace</a:t>
              </a:r>
              <a:r>
                <a:rPr lang="en-US" altLang="en-US" sz="1984">
                  <a:latin typeface="Times New Roman" charset="0"/>
                </a:rPr>
                <a:t> (spaces and tabs).</a:t>
              </a:r>
            </a:p>
          </p:txBody>
        </p:sp>
      </p:grpSp>
      <p:grpSp>
        <p:nvGrpSpPr>
          <p:cNvPr id="8" name="Group 27"/>
          <p:cNvGrpSpPr>
            <a:grpSpLocks/>
          </p:cNvGrpSpPr>
          <p:nvPr/>
        </p:nvGrpSpPr>
        <p:grpSpPr bwMode="auto">
          <a:xfrm>
            <a:off x="546505" y="5464900"/>
            <a:ext cx="8987614" cy="743717"/>
            <a:chOff x="288" y="1927"/>
            <a:chExt cx="5136" cy="425"/>
          </a:xfrm>
        </p:grpSpPr>
        <p:sp>
          <p:nvSpPr>
            <p:cNvPr id="5135" name="Rectangle 28"/>
            <p:cNvSpPr>
              <a:spLocks noChangeArrowheads="1"/>
            </p:cNvSpPr>
            <p:nvPr/>
          </p:nvSpPr>
          <p:spPr bwMode="auto">
            <a:xfrm>
              <a:off x="288" y="1935"/>
              <a:ext cx="5136" cy="41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 algn="ctr"/>
              <a:endParaRPr lang="en-US" altLang="en-US" sz="1764" b="1"/>
            </a:p>
          </p:txBody>
        </p:sp>
        <p:sp>
          <p:nvSpPr>
            <p:cNvPr id="5136" name="Text Box 29"/>
            <p:cNvSpPr txBox="1">
              <a:spLocks noChangeArrowheads="1"/>
            </p:cNvSpPr>
            <p:nvPr/>
          </p:nvSpPr>
          <p:spPr bwMode="auto">
            <a:xfrm>
              <a:off x="384" y="1927"/>
              <a:ext cx="4944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2205" b="1"/>
                <a:t>static char toLowerCase(char ch)</a:t>
              </a:r>
            </a:p>
          </p:txBody>
        </p:sp>
        <p:sp>
          <p:nvSpPr>
            <p:cNvPr id="5137" name="Text Box 30"/>
            <p:cNvSpPr txBox="1">
              <a:spLocks noChangeArrowheads="1"/>
            </p:cNvSpPr>
            <p:nvPr/>
          </p:nvSpPr>
          <p:spPr bwMode="auto">
            <a:xfrm>
              <a:off x="576" y="2112"/>
              <a:ext cx="4800" cy="2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1984">
                  <a:latin typeface="Times New Roman" charset="0"/>
                </a:rPr>
                <a:t>Converts </a:t>
              </a:r>
              <a:r>
                <a:rPr lang="en-US" altLang="en-US" sz="1764" b="1"/>
                <a:t>ch</a:t>
              </a:r>
              <a:r>
                <a:rPr lang="en-US" altLang="en-US" sz="1984">
                  <a:latin typeface="Times New Roman" charset="0"/>
                </a:rPr>
                <a:t> to its lowercase equivalent, if any.  If not, </a:t>
              </a:r>
              <a:r>
                <a:rPr lang="en-US" altLang="en-US" sz="1764" b="1"/>
                <a:t>ch</a:t>
              </a:r>
              <a:r>
                <a:rPr lang="en-US" altLang="en-US" sz="1984">
                  <a:latin typeface="Times New Roman" charset="0"/>
                </a:rPr>
                <a:t> is returned unchanged.</a:t>
              </a:r>
            </a:p>
          </p:txBody>
        </p:sp>
      </p:grpSp>
      <p:grpSp>
        <p:nvGrpSpPr>
          <p:cNvPr id="9" name="Group 31"/>
          <p:cNvGrpSpPr>
            <a:grpSpLocks/>
          </p:cNvGrpSpPr>
          <p:nvPr/>
        </p:nvGrpSpPr>
        <p:grpSpPr bwMode="auto">
          <a:xfrm>
            <a:off x="546505" y="6192868"/>
            <a:ext cx="8987614" cy="743717"/>
            <a:chOff x="288" y="1927"/>
            <a:chExt cx="5136" cy="425"/>
          </a:xfrm>
        </p:grpSpPr>
        <p:sp>
          <p:nvSpPr>
            <p:cNvPr id="5132" name="Rectangle 32"/>
            <p:cNvSpPr>
              <a:spLocks noChangeArrowheads="1"/>
            </p:cNvSpPr>
            <p:nvPr/>
          </p:nvSpPr>
          <p:spPr bwMode="auto">
            <a:xfrm>
              <a:off x="288" y="1935"/>
              <a:ext cx="5136" cy="41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 algn="ctr"/>
              <a:endParaRPr lang="en-US" altLang="en-US" sz="1764" b="1"/>
            </a:p>
          </p:txBody>
        </p:sp>
        <p:sp>
          <p:nvSpPr>
            <p:cNvPr id="5133" name="Text Box 33"/>
            <p:cNvSpPr txBox="1">
              <a:spLocks noChangeArrowheads="1"/>
            </p:cNvSpPr>
            <p:nvPr/>
          </p:nvSpPr>
          <p:spPr bwMode="auto">
            <a:xfrm>
              <a:off x="384" y="1927"/>
              <a:ext cx="4944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2205" b="1"/>
                <a:t>static char toUpperCase(char ch)</a:t>
              </a:r>
            </a:p>
          </p:txBody>
        </p:sp>
        <p:sp>
          <p:nvSpPr>
            <p:cNvPr id="5134" name="Text Box 34"/>
            <p:cNvSpPr txBox="1">
              <a:spLocks noChangeArrowheads="1"/>
            </p:cNvSpPr>
            <p:nvPr/>
          </p:nvSpPr>
          <p:spPr bwMode="auto">
            <a:xfrm>
              <a:off x="576" y="2112"/>
              <a:ext cx="4800" cy="2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1984">
                  <a:latin typeface="Times New Roman" charset="0"/>
                </a:rPr>
                <a:t>Converts </a:t>
              </a:r>
              <a:r>
                <a:rPr lang="en-US" altLang="en-US" sz="1764" b="1"/>
                <a:t>ch</a:t>
              </a:r>
              <a:r>
                <a:rPr lang="en-US" altLang="en-US" sz="1984">
                  <a:latin typeface="Times New Roman" charset="0"/>
                </a:rPr>
                <a:t> to its uppercase equivalent, if any.  If not, </a:t>
              </a:r>
              <a:r>
                <a:rPr lang="en-US" altLang="en-US" sz="1764" b="1"/>
                <a:t>ch</a:t>
              </a:r>
              <a:r>
                <a:rPr lang="en-US" altLang="en-US" sz="1984">
                  <a:latin typeface="Times New Roman" charset="0"/>
                </a:rPr>
                <a:t> is returned unchanged.</a:t>
              </a:r>
            </a:p>
          </p:txBody>
        </p:sp>
      </p:grpSp>
      <p:sp>
        <p:nvSpPr>
          <p:cNvPr id="5131" name="Text Box 35"/>
          <p:cNvSpPr txBox="1">
            <a:spLocks noChangeArrowheads="1"/>
          </p:cNvSpPr>
          <p:nvPr/>
        </p:nvSpPr>
        <p:spPr bwMode="auto">
          <a:xfrm>
            <a:off x="529" y="7188690"/>
            <a:ext cx="5454516" cy="344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Courier New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urier New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urier New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urier New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urier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764" i="1">
                <a:latin typeface="Times New Roman" charset="0"/>
              </a:rPr>
              <a:t>Using portions of slides by Eric Roberts</a:t>
            </a:r>
          </a:p>
        </p:txBody>
      </p:sp>
      <p:sp>
        <p:nvSpPr>
          <p:cNvPr id="37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Useful Character methods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5572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67464" y="-1"/>
            <a:ext cx="10667541" cy="7559675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-167464" y="3013371"/>
            <a:ext cx="10667541" cy="1228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968" dirty="0">
                <a:solidFill>
                  <a:schemeClr val="bg1"/>
                </a:solidFill>
                <a:latin typeface="Courier"/>
                <a:cs typeface="Courier"/>
              </a:rPr>
              <a:t>Strings have some unique properties</a:t>
            </a:r>
          </a:p>
        </p:txBody>
      </p:sp>
    </p:spTree>
    <p:extLst>
      <p:ext uri="{BB962C8B-B14F-4D97-AF65-F5344CB8AC3E}">
        <p14:creationId xmlns:p14="http://schemas.microsoft.com/office/powerpoint/2010/main" val="1211398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idx="1"/>
          </p:nvPr>
        </p:nvSpPr>
        <p:spPr>
          <a:xfrm>
            <a:off x="503238" y="1341437"/>
            <a:ext cx="9070975" cy="5318125"/>
          </a:xfrm>
          <a:ln/>
        </p:spPr>
        <p:txBody>
          <a:bodyPr>
            <a:normAutofit/>
          </a:bodyPr>
          <a:lstStyle/>
          <a:p>
            <a:pPr marL="431800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dirty="0"/>
              <a:t>Java strings are </a:t>
            </a:r>
            <a:r>
              <a:rPr lang="en-US" altLang="en-US" b="1" i="1" dirty="0">
                <a:solidFill>
                  <a:srgbClr val="0000FF"/>
                </a:solidFill>
              </a:rPr>
              <a:t>immutable</a:t>
            </a:r>
            <a:r>
              <a:rPr lang="en-US" altLang="en-US" dirty="0"/>
              <a:t>: once a string has been created </a:t>
            </a:r>
            <a:r>
              <a:rPr lang="en-US" altLang="en-US" b="1" dirty="0"/>
              <a:t>you cannot set characters</a:t>
            </a:r>
            <a:r>
              <a:rPr lang="en-US" altLang="en-US" dirty="0"/>
              <a:t>.</a:t>
            </a:r>
          </a:p>
          <a:p>
            <a:pPr marL="431800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dirty="0"/>
              <a:t>To change a string:</a:t>
            </a:r>
          </a:p>
          <a:p>
            <a:pPr marL="863600" lvl="1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b="1" i="1" dirty="0">
                <a:solidFill>
                  <a:srgbClr val="0432FF"/>
                </a:solidFill>
              </a:rPr>
              <a:t>Create a new string </a:t>
            </a:r>
            <a:r>
              <a:rPr lang="en-US" altLang="en-US" dirty="0"/>
              <a:t>holding the new value you want it to have via concatenation.</a:t>
            </a:r>
          </a:p>
          <a:p>
            <a:pPr marL="863600" lvl="1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dirty="0"/>
              <a:t>Reassigning the </a:t>
            </a:r>
            <a:r>
              <a:rPr lang="en-US" altLang="en-US" dirty="0">
                <a:latin typeface="Ubuntu Mono" charset="0"/>
              </a:rPr>
              <a:t>String</a:t>
            </a:r>
            <a:r>
              <a:rPr lang="en-US" altLang="en-US" dirty="0"/>
              <a:t> variable (that’s allowed).</a:t>
            </a:r>
          </a:p>
          <a:p>
            <a:pPr marL="431800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b="1" i="1" dirty="0">
                <a:solidFill>
                  <a:srgbClr val="0000FF"/>
                </a:solidFill>
              </a:rPr>
              <a:t>Important consequence:</a:t>
            </a:r>
            <a:r>
              <a:rPr lang="en-US" altLang="en-US" dirty="0"/>
              <a:t> if you pass a </a:t>
            </a:r>
            <a:r>
              <a:rPr lang="en-US" altLang="en-US" dirty="0">
                <a:latin typeface="Ubuntu Mono" charset="0"/>
              </a:rPr>
              <a:t>String</a:t>
            </a:r>
            <a:r>
              <a:rPr lang="en-US" altLang="en-US" dirty="0"/>
              <a:t> into a method, that method cannot modify that string.</a:t>
            </a:r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Strings are Immutable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304063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Text Box 1"/>
          <p:cNvSpPr txBox="1">
            <a:spLocks noChangeArrowheads="1"/>
          </p:cNvSpPr>
          <p:nvPr/>
        </p:nvSpPr>
        <p:spPr bwMode="auto">
          <a:xfrm>
            <a:off x="392112" y="-792163"/>
            <a:ext cx="9070975" cy="6456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8063" rIns="0" bIns="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3200" dirty="0">
                <a:latin typeface="+mn-lt"/>
              </a:rPr>
              <a:t>Text is stored using the variable type </a:t>
            </a:r>
            <a:r>
              <a:rPr lang="en-US" altLang="en-US" sz="3200" b="1" dirty="0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String</a:t>
            </a:r>
            <a:r>
              <a:rPr lang="en-US" altLang="en-US" sz="3200" dirty="0">
                <a:latin typeface="+mn-lt"/>
              </a:rPr>
              <a:t>. </a:t>
            </a:r>
          </a:p>
          <a:p>
            <a:pPr algn="ctr">
              <a:lnSpc>
                <a:spcPct val="98000"/>
              </a:lnSpc>
            </a:pPr>
            <a:r>
              <a:rPr lang="en-US" altLang="en-US" sz="3200" dirty="0">
                <a:latin typeface="+mn-lt"/>
              </a:rPr>
              <a:t>A </a:t>
            </a:r>
            <a:r>
              <a:rPr lang="en-US" altLang="en-US" sz="3200" b="1" dirty="0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String</a:t>
            </a:r>
            <a:r>
              <a:rPr lang="en-US" altLang="en-US" sz="3200" dirty="0">
                <a:latin typeface="+mn-lt"/>
              </a:rPr>
              <a:t> is a sequence of characters.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144712" y="3703637"/>
            <a:ext cx="4977645" cy="14662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public void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run()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String text = </a:t>
            </a:r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“hello!”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(text);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4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The variable type </a:t>
            </a:r>
            <a:r>
              <a:rPr lang="en-US" sz="4600" b="1" dirty="0">
                <a:latin typeface="Courier" charset="0"/>
                <a:ea typeface="Courier" charset="0"/>
                <a:cs typeface="Courier" charset="0"/>
              </a:rPr>
              <a:t>String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2" name="Text Box 5"/>
          <p:cNvSpPr txBox="1">
            <a:spLocks noChangeArrowheads="1"/>
          </p:cNvSpPr>
          <p:nvPr/>
        </p:nvSpPr>
        <p:spPr bwMode="auto">
          <a:xfrm>
            <a:off x="390763" y="1455937"/>
            <a:ext cx="9689333" cy="3074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Courier New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urier New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urier New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urier New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urier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9pPr>
          </a:lstStyle>
          <a:p>
            <a:r>
              <a:rPr lang="en-US" altLang="en-US" sz="2315" b="1" dirty="0"/>
              <a:t>public void run() {</a:t>
            </a:r>
          </a:p>
          <a:p>
            <a:r>
              <a:rPr lang="en-US" altLang="en-US" sz="2315" b="1" dirty="0"/>
              <a:t>   String s1 = </a:t>
            </a:r>
            <a:r>
              <a:rPr lang="en-US" altLang="en-US" sz="2315" b="1" dirty="0" smtClean="0"/>
              <a:t>”Breakout";</a:t>
            </a:r>
            <a:endParaRPr lang="en-US" altLang="en-US" sz="2315" b="1" dirty="0"/>
          </a:p>
          <a:p>
            <a:r>
              <a:rPr lang="en-US" altLang="en-US" sz="2315" b="1" dirty="0"/>
              <a:t>   String s2 = </a:t>
            </a:r>
            <a:r>
              <a:rPr lang="en-US" altLang="en-US" sz="2315" b="1" dirty="0" smtClean="0"/>
              <a:t>”it was awesome";</a:t>
            </a:r>
            <a:endParaRPr lang="en-US" altLang="en-US" sz="2315" b="1" dirty="0"/>
          </a:p>
          <a:p>
            <a:r>
              <a:rPr lang="en-US" altLang="en-US" sz="2315" b="1" dirty="0"/>
              <a:t>   String s3 = "I </a:t>
            </a:r>
            <a:r>
              <a:rPr lang="en-US" altLang="en-US" sz="2315" b="1" dirty="0" smtClean="0"/>
              <a:t>crushed " </a:t>
            </a:r>
            <a:r>
              <a:rPr lang="en-US" altLang="en-US" sz="2315" b="1" dirty="0"/>
              <a:t>+ </a:t>
            </a:r>
            <a:r>
              <a:rPr lang="en-US" altLang="en-US" sz="2315" b="1" dirty="0" smtClean="0"/>
              <a:t>s1 </a:t>
            </a:r>
            <a:r>
              <a:rPr lang="en-US" altLang="en-US" sz="2315" b="1" dirty="0"/>
              <a:t>+ " </a:t>
            </a:r>
            <a:r>
              <a:rPr lang="en-US" altLang="en-US" sz="2315" b="1" dirty="0" smtClean="0"/>
              <a:t>and " </a:t>
            </a:r>
            <a:r>
              <a:rPr lang="en-US" altLang="en-US" sz="2315" b="1" dirty="0"/>
              <a:t>+ s2;</a:t>
            </a:r>
          </a:p>
          <a:p>
            <a:endParaRPr lang="en-US" altLang="en-US" sz="2315" b="1" dirty="0"/>
          </a:p>
          <a:p>
            <a:r>
              <a:rPr lang="en-US" altLang="en-US" sz="2315" b="1" dirty="0"/>
              <a:t>   </a:t>
            </a:r>
            <a:r>
              <a:rPr lang="en-US" altLang="en-US" sz="2315" b="1" dirty="0" err="1"/>
              <a:t>println</a:t>
            </a:r>
            <a:r>
              <a:rPr lang="en-US" altLang="en-US" sz="2315" b="1" dirty="0"/>
              <a:t>(s3);</a:t>
            </a:r>
          </a:p>
          <a:p>
            <a:r>
              <a:rPr lang="en-US" altLang="en-US" sz="2315" b="1" dirty="0"/>
              <a:t>}</a:t>
            </a:r>
          </a:p>
          <a:p>
            <a:endParaRPr lang="en-US" altLang="en-US" sz="2315" b="1" dirty="0"/>
          </a:p>
          <a:p>
            <a:endParaRPr lang="en-US" altLang="en-US" sz="2315" b="1" dirty="0"/>
          </a:p>
        </p:txBody>
      </p:sp>
      <p:sp>
        <p:nvSpPr>
          <p:cNvPr id="7172" name="Rectangle 3"/>
          <p:cNvSpPr>
            <a:spLocks noChangeArrowheads="1"/>
          </p:cNvSpPr>
          <p:nvPr/>
        </p:nvSpPr>
        <p:spPr bwMode="auto">
          <a:xfrm>
            <a:off x="504507" y="5039783"/>
            <a:ext cx="8987614" cy="839964"/>
          </a:xfrm>
          <a:prstGeom prst="rect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Courier New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urier New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urier New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urier New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urier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9pPr>
          </a:lstStyle>
          <a:p>
            <a:r>
              <a:rPr lang="en-US" altLang="en-US" sz="2646" b="1" dirty="0"/>
              <a:t>I </a:t>
            </a:r>
            <a:r>
              <a:rPr lang="en-US" altLang="en-US" sz="2646" b="1" dirty="0" smtClean="0"/>
              <a:t>crushed Breakout and it was awesome</a:t>
            </a:r>
            <a:endParaRPr lang="en-US" altLang="en-US" sz="1764" b="1" dirty="0"/>
          </a:p>
        </p:txBody>
      </p:sp>
      <p:sp>
        <p:nvSpPr>
          <p:cNvPr id="6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dirty="0">
                <a:latin typeface="Calibri"/>
                <a:cs typeface="Calibri"/>
              </a:rPr>
              <a:t>Strings are often made through concatenation</a:t>
            </a:r>
            <a:endParaRPr lang="en-US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4964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2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3668712" y="2103437"/>
            <a:ext cx="5827533" cy="1795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968" dirty="0">
                <a:latin typeface="+mn-lt"/>
                <a:cs typeface="Courier"/>
              </a:rPr>
              <a:t>Many string algorithms use the “loop and construct” pattern.</a:t>
            </a:r>
            <a:endParaRPr lang="en-US" sz="3968" dirty="0">
              <a:latin typeface="+mn-lt"/>
              <a:ea typeface="Calibri" charset="0"/>
              <a:cs typeface="Calibri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" y="1374967"/>
            <a:ext cx="3583846" cy="35838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71306837-63DB-5347-A423-3A17BE286E8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91456" y="4040523"/>
            <a:ext cx="3290252" cy="2866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183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ChangeArrowheads="1"/>
          </p:cNvSpPr>
          <p:nvPr/>
        </p:nvSpPr>
        <p:spPr bwMode="auto">
          <a:xfrm>
            <a:off x="1600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H</a:t>
            </a:r>
          </a:p>
        </p:txBody>
      </p:sp>
      <p:sp>
        <p:nvSpPr>
          <p:cNvPr id="28675" name="Rectangle 3"/>
          <p:cNvSpPr>
            <a:spLocks noChangeArrowheads="1"/>
          </p:cNvSpPr>
          <p:nvPr/>
        </p:nvSpPr>
        <p:spPr bwMode="auto">
          <a:xfrm>
            <a:off x="2743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e</a:t>
            </a:r>
          </a:p>
        </p:txBody>
      </p:sp>
      <p:sp>
        <p:nvSpPr>
          <p:cNvPr id="28676" name="Rectangle 4"/>
          <p:cNvSpPr>
            <a:spLocks noChangeArrowheads="1"/>
          </p:cNvSpPr>
          <p:nvPr/>
        </p:nvSpPr>
        <p:spPr bwMode="auto">
          <a:xfrm>
            <a:off x="3886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l</a:t>
            </a:r>
          </a:p>
        </p:txBody>
      </p:sp>
      <p:sp>
        <p:nvSpPr>
          <p:cNvPr id="28677" name="Rectangle 5"/>
          <p:cNvSpPr>
            <a:spLocks noChangeArrowheads="1"/>
          </p:cNvSpPr>
          <p:nvPr/>
        </p:nvSpPr>
        <p:spPr bwMode="auto">
          <a:xfrm>
            <a:off x="5029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l</a:t>
            </a:r>
          </a:p>
        </p:txBody>
      </p:sp>
      <p:sp>
        <p:nvSpPr>
          <p:cNvPr id="28678" name="Rectangle 6"/>
          <p:cNvSpPr>
            <a:spLocks noChangeArrowheads="1"/>
          </p:cNvSpPr>
          <p:nvPr/>
        </p:nvSpPr>
        <p:spPr bwMode="auto">
          <a:xfrm>
            <a:off x="6172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o</a:t>
            </a:r>
          </a:p>
        </p:txBody>
      </p:sp>
      <p:sp>
        <p:nvSpPr>
          <p:cNvPr id="28679" name="Rectangle 7"/>
          <p:cNvSpPr>
            <a:spLocks noChangeArrowheads="1"/>
          </p:cNvSpPr>
          <p:nvPr/>
        </p:nvSpPr>
        <p:spPr bwMode="auto">
          <a:xfrm>
            <a:off x="7315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!</a:t>
            </a:r>
          </a:p>
        </p:txBody>
      </p:sp>
      <p:sp>
        <p:nvSpPr>
          <p:cNvPr id="28680" name="AutoShape 8"/>
          <p:cNvSpPr>
            <a:spLocks noChangeArrowheads="1"/>
          </p:cNvSpPr>
          <p:nvPr/>
        </p:nvSpPr>
        <p:spPr bwMode="auto">
          <a:xfrm>
            <a:off x="1828800" y="2057400"/>
            <a:ext cx="685800" cy="914400"/>
          </a:xfrm>
          <a:prstGeom prst="downArrow">
            <a:avLst>
              <a:gd name="adj1" fmla="val 49954"/>
              <a:gd name="adj2" fmla="val 52846"/>
            </a:avLst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Reversing a String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017944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680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ChangeArrowheads="1"/>
          </p:cNvSpPr>
          <p:nvPr/>
        </p:nvSpPr>
        <p:spPr bwMode="auto">
          <a:xfrm>
            <a:off x="1600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H</a:t>
            </a:r>
          </a:p>
        </p:txBody>
      </p:sp>
      <p:sp>
        <p:nvSpPr>
          <p:cNvPr id="29699" name="Rectangle 3"/>
          <p:cNvSpPr>
            <a:spLocks noChangeArrowheads="1"/>
          </p:cNvSpPr>
          <p:nvPr/>
        </p:nvSpPr>
        <p:spPr bwMode="auto">
          <a:xfrm>
            <a:off x="2743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e</a:t>
            </a:r>
          </a:p>
        </p:txBody>
      </p:sp>
      <p:sp>
        <p:nvSpPr>
          <p:cNvPr id="29700" name="Rectangle 4"/>
          <p:cNvSpPr>
            <a:spLocks noChangeArrowheads="1"/>
          </p:cNvSpPr>
          <p:nvPr/>
        </p:nvSpPr>
        <p:spPr bwMode="auto">
          <a:xfrm>
            <a:off x="3886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l</a:t>
            </a:r>
          </a:p>
        </p:txBody>
      </p:sp>
      <p:sp>
        <p:nvSpPr>
          <p:cNvPr id="29701" name="Rectangle 5"/>
          <p:cNvSpPr>
            <a:spLocks noChangeArrowheads="1"/>
          </p:cNvSpPr>
          <p:nvPr/>
        </p:nvSpPr>
        <p:spPr bwMode="auto">
          <a:xfrm>
            <a:off x="5029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l</a:t>
            </a:r>
          </a:p>
        </p:txBody>
      </p:sp>
      <p:sp>
        <p:nvSpPr>
          <p:cNvPr id="29702" name="Rectangle 6"/>
          <p:cNvSpPr>
            <a:spLocks noChangeArrowheads="1"/>
          </p:cNvSpPr>
          <p:nvPr/>
        </p:nvSpPr>
        <p:spPr bwMode="auto">
          <a:xfrm>
            <a:off x="6172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o</a:t>
            </a:r>
          </a:p>
        </p:txBody>
      </p:sp>
      <p:sp>
        <p:nvSpPr>
          <p:cNvPr id="29703" name="Rectangle 7"/>
          <p:cNvSpPr>
            <a:spLocks noChangeArrowheads="1"/>
          </p:cNvSpPr>
          <p:nvPr/>
        </p:nvSpPr>
        <p:spPr bwMode="auto">
          <a:xfrm>
            <a:off x="7315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!</a:t>
            </a:r>
          </a:p>
        </p:txBody>
      </p:sp>
      <p:sp>
        <p:nvSpPr>
          <p:cNvPr id="29704" name="Rectangle 8"/>
          <p:cNvSpPr>
            <a:spLocks noChangeArrowheads="1"/>
          </p:cNvSpPr>
          <p:nvPr/>
        </p:nvSpPr>
        <p:spPr bwMode="auto">
          <a:xfrm>
            <a:off x="1600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H</a:t>
            </a:r>
          </a:p>
        </p:txBody>
      </p:sp>
      <p:sp>
        <p:nvSpPr>
          <p:cNvPr id="29705" name="AutoShape 9"/>
          <p:cNvSpPr>
            <a:spLocks noChangeArrowheads="1"/>
          </p:cNvSpPr>
          <p:nvPr/>
        </p:nvSpPr>
        <p:spPr bwMode="auto">
          <a:xfrm>
            <a:off x="2971800" y="2057400"/>
            <a:ext cx="685800" cy="914400"/>
          </a:xfrm>
          <a:prstGeom prst="downArrow">
            <a:avLst>
              <a:gd name="adj1" fmla="val 49954"/>
              <a:gd name="adj2" fmla="val 52846"/>
            </a:avLst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Reversing a String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894496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ChangeArrowheads="1"/>
          </p:cNvSpPr>
          <p:nvPr/>
        </p:nvSpPr>
        <p:spPr bwMode="auto">
          <a:xfrm>
            <a:off x="1600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H</a:t>
            </a:r>
          </a:p>
        </p:txBody>
      </p:sp>
      <p:sp>
        <p:nvSpPr>
          <p:cNvPr id="30723" name="Rectangle 3"/>
          <p:cNvSpPr>
            <a:spLocks noChangeArrowheads="1"/>
          </p:cNvSpPr>
          <p:nvPr/>
        </p:nvSpPr>
        <p:spPr bwMode="auto">
          <a:xfrm>
            <a:off x="2743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e</a:t>
            </a:r>
          </a:p>
        </p:txBody>
      </p:sp>
      <p:sp>
        <p:nvSpPr>
          <p:cNvPr id="30724" name="Rectangle 4"/>
          <p:cNvSpPr>
            <a:spLocks noChangeArrowheads="1"/>
          </p:cNvSpPr>
          <p:nvPr/>
        </p:nvSpPr>
        <p:spPr bwMode="auto">
          <a:xfrm>
            <a:off x="3886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l</a:t>
            </a:r>
          </a:p>
        </p:txBody>
      </p:sp>
      <p:sp>
        <p:nvSpPr>
          <p:cNvPr id="30725" name="Rectangle 5"/>
          <p:cNvSpPr>
            <a:spLocks noChangeArrowheads="1"/>
          </p:cNvSpPr>
          <p:nvPr/>
        </p:nvSpPr>
        <p:spPr bwMode="auto">
          <a:xfrm>
            <a:off x="5029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l</a:t>
            </a:r>
          </a:p>
        </p:txBody>
      </p:sp>
      <p:sp>
        <p:nvSpPr>
          <p:cNvPr id="30726" name="Rectangle 6"/>
          <p:cNvSpPr>
            <a:spLocks noChangeArrowheads="1"/>
          </p:cNvSpPr>
          <p:nvPr/>
        </p:nvSpPr>
        <p:spPr bwMode="auto">
          <a:xfrm>
            <a:off x="6172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o</a:t>
            </a:r>
          </a:p>
        </p:txBody>
      </p:sp>
      <p:sp>
        <p:nvSpPr>
          <p:cNvPr id="30727" name="Rectangle 7"/>
          <p:cNvSpPr>
            <a:spLocks noChangeArrowheads="1"/>
          </p:cNvSpPr>
          <p:nvPr/>
        </p:nvSpPr>
        <p:spPr bwMode="auto">
          <a:xfrm>
            <a:off x="7315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!</a:t>
            </a:r>
          </a:p>
        </p:txBody>
      </p:sp>
      <p:sp>
        <p:nvSpPr>
          <p:cNvPr id="30728" name="Rectangle 8"/>
          <p:cNvSpPr>
            <a:spLocks noChangeArrowheads="1"/>
          </p:cNvSpPr>
          <p:nvPr/>
        </p:nvSpPr>
        <p:spPr bwMode="auto">
          <a:xfrm>
            <a:off x="2743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H</a:t>
            </a:r>
          </a:p>
        </p:txBody>
      </p:sp>
      <p:sp>
        <p:nvSpPr>
          <p:cNvPr id="30729" name="Rectangle 9"/>
          <p:cNvSpPr>
            <a:spLocks noChangeArrowheads="1"/>
          </p:cNvSpPr>
          <p:nvPr/>
        </p:nvSpPr>
        <p:spPr bwMode="auto">
          <a:xfrm>
            <a:off x="1600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e</a:t>
            </a:r>
          </a:p>
        </p:txBody>
      </p:sp>
      <p:sp>
        <p:nvSpPr>
          <p:cNvPr id="30730" name="AutoShape 10"/>
          <p:cNvSpPr>
            <a:spLocks noChangeArrowheads="1"/>
          </p:cNvSpPr>
          <p:nvPr/>
        </p:nvSpPr>
        <p:spPr bwMode="auto">
          <a:xfrm>
            <a:off x="4114800" y="2057400"/>
            <a:ext cx="685800" cy="914400"/>
          </a:xfrm>
          <a:prstGeom prst="downArrow">
            <a:avLst>
              <a:gd name="adj1" fmla="val 49954"/>
              <a:gd name="adj2" fmla="val 52846"/>
            </a:avLst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Reversing a String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258452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ChangeArrowheads="1"/>
          </p:cNvSpPr>
          <p:nvPr/>
        </p:nvSpPr>
        <p:spPr bwMode="auto">
          <a:xfrm>
            <a:off x="1600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H</a:t>
            </a:r>
          </a:p>
        </p:txBody>
      </p:sp>
      <p:sp>
        <p:nvSpPr>
          <p:cNvPr id="31747" name="Rectangle 3"/>
          <p:cNvSpPr>
            <a:spLocks noChangeArrowheads="1"/>
          </p:cNvSpPr>
          <p:nvPr/>
        </p:nvSpPr>
        <p:spPr bwMode="auto">
          <a:xfrm>
            <a:off x="2743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e</a:t>
            </a:r>
          </a:p>
        </p:txBody>
      </p:sp>
      <p:sp>
        <p:nvSpPr>
          <p:cNvPr id="31748" name="Rectangle 4"/>
          <p:cNvSpPr>
            <a:spLocks noChangeArrowheads="1"/>
          </p:cNvSpPr>
          <p:nvPr/>
        </p:nvSpPr>
        <p:spPr bwMode="auto">
          <a:xfrm>
            <a:off x="3886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l</a:t>
            </a:r>
          </a:p>
        </p:txBody>
      </p:sp>
      <p:sp>
        <p:nvSpPr>
          <p:cNvPr id="31749" name="Rectangle 5"/>
          <p:cNvSpPr>
            <a:spLocks noChangeArrowheads="1"/>
          </p:cNvSpPr>
          <p:nvPr/>
        </p:nvSpPr>
        <p:spPr bwMode="auto">
          <a:xfrm>
            <a:off x="5029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l</a:t>
            </a:r>
          </a:p>
        </p:txBody>
      </p:sp>
      <p:sp>
        <p:nvSpPr>
          <p:cNvPr id="31750" name="Rectangle 6"/>
          <p:cNvSpPr>
            <a:spLocks noChangeArrowheads="1"/>
          </p:cNvSpPr>
          <p:nvPr/>
        </p:nvSpPr>
        <p:spPr bwMode="auto">
          <a:xfrm>
            <a:off x="6172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o</a:t>
            </a:r>
          </a:p>
        </p:txBody>
      </p:sp>
      <p:sp>
        <p:nvSpPr>
          <p:cNvPr id="31751" name="Rectangle 7"/>
          <p:cNvSpPr>
            <a:spLocks noChangeArrowheads="1"/>
          </p:cNvSpPr>
          <p:nvPr/>
        </p:nvSpPr>
        <p:spPr bwMode="auto">
          <a:xfrm>
            <a:off x="7315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!</a:t>
            </a:r>
          </a:p>
        </p:txBody>
      </p:sp>
      <p:sp>
        <p:nvSpPr>
          <p:cNvPr id="31752" name="Rectangle 8"/>
          <p:cNvSpPr>
            <a:spLocks noChangeArrowheads="1"/>
          </p:cNvSpPr>
          <p:nvPr/>
        </p:nvSpPr>
        <p:spPr bwMode="auto">
          <a:xfrm>
            <a:off x="3886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H</a:t>
            </a:r>
          </a:p>
        </p:txBody>
      </p:sp>
      <p:sp>
        <p:nvSpPr>
          <p:cNvPr id="31753" name="Rectangle 9"/>
          <p:cNvSpPr>
            <a:spLocks noChangeArrowheads="1"/>
          </p:cNvSpPr>
          <p:nvPr/>
        </p:nvSpPr>
        <p:spPr bwMode="auto">
          <a:xfrm>
            <a:off x="2743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e</a:t>
            </a:r>
          </a:p>
        </p:txBody>
      </p:sp>
      <p:sp>
        <p:nvSpPr>
          <p:cNvPr id="31754" name="Rectangle 10"/>
          <p:cNvSpPr>
            <a:spLocks noChangeArrowheads="1"/>
          </p:cNvSpPr>
          <p:nvPr/>
        </p:nvSpPr>
        <p:spPr bwMode="auto">
          <a:xfrm>
            <a:off x="1600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l</a:t>
            </a:r>
          </a:p>
        </p:txBody>
      </p:sp>
      <p:sp>
        <p:nvSpPr>
          <p:cNvPr id="31755" name="AutoShape 11"/>
          <p:cNvSpPr>
            <a:spLocks noChangeArrowheads="1"/>
          </p:cNvSpPr>
          <p:nvPr/>
        </p:nvSpPr>
        <p:spPr bwMode="auto">
          <a:xfrm>
            <a:off x="5257800" y="2057400"/>
            <a:ext cx="685800" cy="914400"/>
          </a:xfrm>
          <a:prstGeom prst="downArrow">
            <a:avLst>
              <a:gd name="adj1" fmla="val 49954"/>
              <a:gd name="adj2" fmla="val 52846"/>
            </a:avLst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Reversing a String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594697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ChangeArrowheads="1"/>
          </p:cNvSpPr>
          <p:nvPr/>
        </p:nvSpPr>
        <p:spPr bwMode="auto">
          <a:xfrm>
            <a:off x="1600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H</a:t>
            </a:r>
          </a:p>
        </p:txBody>
      </p:sp>
      <p:sp>
        <p:nvSpPr>
          <p:cNvPr id="32771" name="Rectangle 3"/>
          <p:cNvSpPr>
            <a:spLocks noChangeArrowheads="1"/>
          </p:cNvSpPr>
          <p:nvPr/>
        </p:nvSpPr>
        <p:spPr bwMode="auto">
          <a:xfrm>
            <a:off x="2743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e</a:t>
            </a:r>
          </a:p>
        </p:txBody>
      </p:sp>
      <p:sp>
        <p:nvSpPr>
          <p:cNvPr id="32772" name="Rectangle 4"/>
          <p:cNvSpPr>
            <a:spLocks noChangeArrowheads="1"/>
          </p:cNvSpPr>
          <p:nvPr/>
        </p:nvSpPr>
        <p:spPr bwMode="auto">
          <a:xfrm>
            <a:off x="3886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l</a:t>
            </a:r>
          </a:p>
        </p:txBody>
      </p:sp>
      <p:sp>
        <p:nvSpPr>
          <p:cNvPr id="32773" name="Rectangle 5"/>
          <p:cNvSpPr>
            <a:spLocks noChangeArrowheads="1"/>
          </p:cNvSpPr>
          <p:nvPr/>
        </p:nvSpPr>
        <p:spPr bwMode="auto">
          <a:xfrm>
            <a:off x="5029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l</a:t>
            </a:r>
          </a:p>
        </p:txBody>
      </p:sp>
      <p:sp>
        <p:nvSpPr>
          <p:cNvPr id="32774" name="Rectangle 6"/>
          <p:cNvSpPr>
            <a:spLocks noChangeArrowheads="1"/>
          </p:cNvSpPr>
          <p:nvPr/>
        </p:nvSpPr>
        <p:spPr bwMode="auto">
          <a:xfrm>
            <a:off x="6172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o</a:t>
            </a:r>
          </a:p>
        </p:txBody>
      </p:sp>
      <p:sp>
        <p:nvSpPr>
          <p:cNvPr id="32775" name="Rectangle 7"/>
          <p:cNvSpPr>
            <a:spLocks noChangeArrowheads="1"/>
          </p:cNvSpPr>
          <p:nvPr/>
        </p:nvSpPr>
        <p:spPr bwMode="auto">
          <a:xfrm>
            <a:off x="7315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!</a:t>
            </a:r>
          </a:p>
        </p:txBody>
      </p:sp>
      <p:sp>
        <p:nvSpPr>
          <p:cNvPr id="32776" name="Rectangle 8"/>
          <p:cNvSpPr>
            <a:spLocks noChangeArrowheads="1"/>
          </p:cNvSpPr>
          <p:nvPr/>
        </p:nvSpPr>
        <p:spPr bwMode="auto">
          <a:xfrm>
            <a:off x="5029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H</a:t>
            </a:r>
          </a:p>
        </p:txBody>
      </p:sp>
      <p:sp>
        <p:nvSpPr>
          <p:cNvPr id="32777" name="Rectangle 9"/>
          <p:cNvSpPr>
            <a:spLocks noChangeArrowheads="1"/>
          </p:cNvSpPr>
          <p:nvPr/>
        </p:nvSpPr>
        <p:spPr bwMode="auto">
          <a:xfrm>
            <a:off x="3886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e</a:t>
            </a:r>
          </a:p>
        </p:txBody>
      </p:sp>
      <p:sp>
        <p:nvSpPr>
          <p:cNvPr id="32778" name="Rectangle 10"/>
          <p:cNvSpPr>
            <a:spLocks noChangeArrowheads="1"/>
          </p:cNvSpPr>
          <p:nvPr/>
        </p:nvSpPr>
        <p:spPr bwMode="auto">
          <a:xfrm>
            <a:off x="2743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l</a:t>
            </a:r>
          </a:p>
        </p:txBody>
      </p:sp>
      <p:sp>
        <p:nvSpPr>
          <p:cNvPr id="32779" name="Rectangle 11"/>
          <p:cNvSpPr>
            <a:spLocks noChangeArrowheads="1"/>
          </p:cNvSpPr>
          <p:nvPr/>
        </p:nvSpPr>
        <p:spPr bwMode="auto">
          <a:xfrm>
            <a:off x="1600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l</a:t>
            </a:r>
          </a:p>
        </p:txBody>
      </p:sp>
      <p:sp>
        <p:nvSpPr>
          <p:cNvPr id="32780" name="AutoShape 12"/>
          <p:cNvSpPr>
            <a:spLocks noChangeArrowheads="1"/>
          </p:cNvSpPr>
          <p:nvPr/>
        </p:nvSpPr>
        <p:spPr bwMode="auto">
          <a:xfrm>
            <a:off x="6400800" y="2057400"/>
            <a:ext cx="685800" cy="914400"/>
          </a:xfrm>
          <a:prstGeom prst="downArrow">
            <a:avLst>
              <a:gd name="adj1" fmla="val 49954"/>
              <a:gd name="adj2" fmla="val 52846"/>
            </a:avLst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Reversing a String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187141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ChangeArrowheads="1"/>
          </p:cNvSpPr>
          <p:nvPr/>
        </p:nvSpPr>
        <p:spPr bwMode="auto">
          <a:xfrm>
            <a:off x="1600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H</a:t>
            </a:r>
          </a:p>
        </p:txBody>
      </p:sp>
      <p:sp>
        <p:nvSpPr>
          <p:cNvPr id="33795" name="Rectangle 3"/>
          <p:cNvSpPr>
            <a:spLocks noChangeArrowheads="1"/>
          </p:cNvSpPr>
          <p:nvPr/>
        </p:nvSpPr>
        <p:spPr bwMode="auto">
          <a:xfrm>
            <a:off x="2743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e</a:t>
            </a:r>
          </a:p>
        </p:txBody>
      </p:sp>
      <p:sp>
        <p:nvSpPr>
          <p:cNvPr id="33796" name="Rectangle 4"/>
          <p:cNvSpPr>
            <a:spLocks noChangeArrowheads="1"/>
          </p:cNvSpPr>
          <p:nvPr/>
        </p:nvSpPr>
        <p:spPr bwMode="auto">
          <a:xfrm>
            <a:off x="3886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l</a:t>
            </a:r>
          </a:p>
        </p:txBody>
      </p:sp>
      <p:sp>
        <p:nvSpPr>
          <p:cNvPr id="33797" name="Rectangle 5"/>
          <p:cNvSpPr>
            <a:spLocks noChangeArrowheads="1"/>
          </p:cNvSpPr>
          <p:nvPr/>
        </p:nvSpPr>
        <p:spPr bwMode="auto">
          <a:xfrm>
            <a:off x="5029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l</a:t>
            </a:r>
          </a:p>
        </p:txBody>
      </p:sp>
      <p:sp>
        <p:nvSpPr>
          <p:cNvPr id="33798" name="Rectangle 6"/>
          <p:cNvSpPr>
            <a:spLocks noChangeArrowheads="1"/>
          </p:cNvSpPr>
          <p:nvPr/>
        </p:nvSpPr>
        <p:spPr bwMode="auto">
          <a:xfrm>
            <a:off x="6172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o</a:t>
            </a:r>
          </a:p>
        </p:txBody>
      </p:sp>
      <p:sp>
        <p:nvSpPr>
          <p:cNvPr id="33799" name="Rectangle 7"/>
          <p:cNvSpPr>
            <a:spLocks noChangeArrowheads="1"/>
          </p:cNvSpPr>
          <p:nvPr/>
        </p:nvSpPr>
        <p:spPr bwMode="auto">
          <a:xfrm>
            <a:off x="7315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!</a:t>
            </a:r>
          </a:p>
        </p:txBody>
      </p:sp>
      <p:sp>
        <p:nvSpPr>
          <p:cNvPr id="33800" name="Rectangle 8"/>
          <p:cNvSpPr>
            <a:spLocks noChangeArrowheads="1"/>
          </p:cNvSpPr>
          <p:nvPr/>
        </p:nvSpPr>
        <p:spPr bwMode="auto">
          <a:xfrm>
            <a:off x="6172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H</a:t>
            </a:r>
          </a:p>
        </p:txBody>
      </p:sp>
      <p:sp>
        <p:nvSpPr>
          <p:cNvPr id="33801" name="Rectangle 9"/>
          <p:cNvSpPr>
            <a:spLocks noChangeArrowheads="1"/>
          </p:cNvSpPr>
          <p:nvPr/>
        </p:nvSpPr>
        <p:spPr bwMode="auto">
          <a:xfrm>
            <a:off x="5029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e</a:t>
            </a:r>
          </a:p>
        </p:txBody>
      </p:sp>
      <p:sp>
        <p:nvSpPr>
          <p:cNvPr id="33802" name="Rectangle 10"/>
          <p:cNvSpPr>
            <a:spLocks noChangeArrowheads="1"/>
          </p:cNvSpPr>
          <p:nvPr/>
        </p:nvSpPr>
        <p:spPr bwMode="auto">
          <a:xfrm>
            <a:off x="3886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l</a:t>
            </a:r>
          </a:p>
        </p:txBody>
      </p:sp>
      <p:sp>
        <p:nvSpPr>
          <p:cNvPr id="33803" name="Rectangle 11"/>
          <p:cNvSpPr>
            <a:spLocks noChangeArrowheads="1"/>
          </p:cNvSpPr>
          <p:nvPr/>
        </p:nvSpPr>
        <p:spPr bwMode="auto">
          <a:xfrm>
            <a:off x="2743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l</a:t>
            </a:r>
          </a:p>
        </p:txBody>
      </p:sp>
      <p:sp>
        <p:nvSpPr>
          <p:cNvPr id="33804" name="Rectangle 12"/>
          <p:cNvSpPr>
            <a:spLocks noChangeArrowheads="1"/>
          </p:cNvSpPr>
          <p:nvPr/>
        </p:nvSpPr>
        <p:spPr bwMode="auto">
          <a:xfrm>
            <a:off x="1600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o</a:t>
            </a:r>
          </a:p>
        </p:txBody>
      </p:sp>
      <p:sp>
        <p:nvSpPr>
          <p:cNvPr id="33805" name="AutoShape 13"/>
          <p:cNvSpPr>
            <a:spLocks noChangeArrowheads="1"/>
          </p:cNvSpPr>
          <p:nvPr/>
        </p:nvSpPr>
        <p:spPr bwMode="auto">
          <a:xfrm>
            <a:off x="7543800" y="2057400"/>
            <a:ext cx="685800" cy="914400"/>
          </a:xfrm>
          <a:prstGeom prst="downArrow">
            <a:avLst>
              <a:gd name="adj1" fmla="val 49954"/>
              <a:gd name="adj2" fmla="val 52846"/>
            </a:avLst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Reversing a String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906960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ChangeArrowheads="1"/>
          </p:cNvSpPr>
          <p:nvPr/>
        </p:nvSpPr>
        <p:spPr bwMode="auto">
          <a:xfrm>
            <a:off x="1600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H</a:t>
            </a:r>
          </a:p>
        </p:txBody>
      </p:sp>
      <p:sp>
        <p:nvSpPr>
          <p:cNvPr id="34819" name="Rectangle 3"/>
          <p:cNvSpPr>
            <a:spLocks noChangeArrowheads="1"/>
          </p:cNvSpPr>
          <p:nvPr/>
        </p:nvSpPr>
        <p:spPr bwMode="auto">
          <a:xfrm>
            <a:off x="2743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e</a:t>
            </a:r>
          </a:p>
        </p:txBody>
      </p:sp>
      <p:sp>
        <p:nvSpPr>
          <p:cNvPr id="34820" name="Rectangle 4"/>
          <p:cNvSpPr>
            <a:spLocks noChangeArrowheads="1"/>
          </p:cNvSpPr>
          <p:nvPr/>
        </p:nvSpPr>
        <p:spPr bwMode="auto">
          <a:xfrm>
            <a:off x="3886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l</a:t>
            </a:r>
          </a:p>
        </p:txBody>
      </p:sp>
      <p:sp>
        <p:nvSpPr>
          <p:cNvPr id="34821" name="Rectangle 5"/>
          <p:cNvSpPr>
            <a:spLocks noChangeArrowheads="1"/>
          </p:cNvSpPr>
          <p:nvPr/>
        </p:nvSpPr>
        <p:spPr bwMode="auto">
          <a:xfrm>
            <a:off x="5029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l</a:t>
            </a:r>
          </a:p>
        </p:txBody>
      </p:sp>
      <p:sp>
        <p:nvSpPr>
          <p:cNvPr id="34822" name="Rectangle 6"/>
          <p:cNvSpPr>
            <a:spLocks noChangeArrowheads="1"/>
          </p:cNvSpPr>
          <p:nvPr/>
        </p:nvSpPr>
        <p:spPr bwMode="auto">
          <a:xfrm>
            <a:off x="6172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o</a:t>
            </a:r>
          </a:p>
        </p:txBody>
      </p:sp>
      <p:sp>
        <p:nvSpPr>
          <p:cNvPr id="34823" name="Rectangle 7"/>
          <p:cNvSpPr>
            <a:spLocks noChangeArrowheads="1"/>
          </p:cNvSpPr>
          <p:nvPr/>
        </p:nvSpPr>
        <p:spPr bwMode="auto">
          <a:xfrm>
            <a:off x="7315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!</a:t>
            </a:r>
          </a:p>
        </p:txBody>
      </p:sp>
      <p:sp>
        <p:nvSpPr>
          <p:cNvPr id="34824" name="Rectangle 8"/>
          <p:cNvSpPr>
            <a:spLocks noChangeArrowheads="1"/>
          </p:cNvSpPr>
          <p:nvPr/>
        </p:nvSpPr>
        <p:spPr bwMode="auto">
          <a:xfrm>
            <a:off x="7315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H</a:t>
            </a:r>
          </a:p>
        </p:txBody>
      </p:sp>
      <p:sp>
        <p:nvSpPr>
          <p:cNvPr id="34825" name="Rectangle 9"/>
          <p:cNvSpPr>
            <a:spLocks noChangeArrowheads="1"/>
          </p:cNvSpPr>
          <p:nvPr/>
        </p:nvSpPr>
        <p:spPr bwMode="auto">
          <a:xfrm>
            <a:off x="6172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e</a:t>
            </a:r>
          </a:p>
        </p:txBody>
      </p:sp>
      <p:sp>
        <p:nvSpPr>
          <p:cNvPr id="34826" name="Rectangle 10"/>
          <p:cNvSpPr>
            <a:spLocks noChangeArrowheads="1"/>
          </p:cNvSpPr>
          <p:nvPr/>
        </p:nvSpPr>
        <p:spPr bwMode="auto">
          <a:xfrm>
            <a:off x="5029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l</a:t>
            </a:r>
          </a:p>
        </p:txBody>
      </p:sp>
      <p:sp>
        <p:nvSpPr>
          <p:cNvPr id="34827" name="Rectangle 11"/>
          <p:cNvSpPr>
            <a:spLocks noChangeArrowheads="1"/>
          </p:cNvSpPr>
          <p:nvPr/>
        </p:nvSpPr>
        <p:spPr bwMode="auto">
          <a:xfrm>
            <a:off x="3886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l</a:t>
            </a:r>
          </a:p>
        </p:txBody>
      </p:sp>
      <p:sp>
        <p:nvSpPr>
          <p:cNvPr id="34828" name="Rectangle 12"/>
          <p:cNvSpPr>
            <a:spLocks noChangeArrowheads="1"/>
          </p:cNvSpPr>
          <p:nvPr/>
        </p:nvSpPr>
        <p:spPr bwMode="auto">
          <a:xfrm>
            <a:off x="2743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o</a:t>
            </a:r>
          </a:p>
        </p:txBody>
      </p:sp>
      <p:sp>
        <p:nvSpPr>
          <p:cNvPr id="34829" name="Rectangle 13"/>
          <p:cNvSpPr>
            <a:spLocks noChangeArrowheads="1"/>
          </p:cNvSpPr>
          <p:nvPr/>
        </p:nvSpPr>
        <p:spPr bwMode="auto">
          <a:xfrm>
            <a:off x="1600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!</a:t>
            </a:r>
          </a:p>
        </p:txBody>
      </p:sp>
      <p:sp>
        <p:nvSpPr>
          <p:cNvPr id="16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Reversing a String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726620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Rectangle 3"/>
          <p:cNvSpPr>
            <a:spLocks noChangeArrowheads="1"/>
          </p:cNvSpPr>
          <p:nvPr/>
        </p:nvSpPr>
        <p:spPr bwMode="auto">
          <a:xfrm>
            <a:off x="588503" y="1217947"/>
            <a:ext cx="8814372" cy="256189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Courier New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urier New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urier New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urier New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urier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9pPr>
          </a:lstStyle>
          <a:p>
            <a:pPr algn="ctr"/>
            <a:endParaRPr lang="en-US" altLang="en-US" sz="1764">
              <a:latin typeface="Times New Roman" charset="0"/>
            </a:endParaRPr>
          </a:p>
        </p:txBody>
      </p:sp>
      <p:sp>
        <p:nvSpPr>
          <p:cNvPr id="9220" name="Text Box 4"/>
          <p:cNvSpPr txBox="1">
            <a:spLocks noChangeArrowheads="1"/>
          </p:cNvSpPr>
          <p:nvPr/>
        </p:nvSpPr>
        <p:spPr bwMode="auto">
          <a:xfrm>
            <a:off x="714498" y="1287945"/>
            <a:ext cx="8777623" cy="1607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Courier New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urier New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urier New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urier New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urier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9pPr>
          </a:lstStyle>
          <a:p>
            <a:r>
              <a:rPr altLang="en-US" sz="1764" b="1" noProof="1"/>
              <a:t>public void run() {</a:t>
            </a:r>
          </a:p>
          <a:p>
            <a:r>
              <a:rPr altLang="en-US" sz="1764" b="1" noProof="1"/>
              <a:t>   println("This program reverses a string.");</a:t>
            </a:r>
          </a:p>
          <a:p>
            <a:r>
              <a:rPr altLang="en-US" sz="1764" b="1" noProof="1"/>
              <a:t>   String str = readLine("Enter a string: ");</a:t>
            </a:r>
          </a:p>
          <a:p>
            <a:r>
              <a:rPr altLang="en-US" sz="1764" b="1" noProof="1"/>
              <a:t>   String rev = reverseString(str);</a:t>
            </a:r>
          </a:p>
          <a:p>
            <a:r>
              <a:rPr altLang="en-US" sz="1764" b="1" noProof="1"/>
              <a:t>   println(str + " spelled backwards is " + rev);</a:t>
            </a:r>
          </a:p>
          <a:p>
            <a:r>
              <a:rPr lang="en-US" altLang="en-US" sz="1764" b="1"/>
              <a:t>}</a:t>
            </a:r>
            <a:endParaRPr altLang="en-US" sz="1764" b="1" noProof="1"/>
          </a:p>
        </p:txBody>
      </p:sp>
      <p:grpSp>
        <p:nvGrpSpPr>
          <p:cNvPr id="9221" name="Group 5"/>
          <p:cNvGrpSpPr>
            <a:grpSpLocks/>
          </p:cNvGrpSpPr>
          <p:nvPr/>
        </p:nvGrpSpPr>
        <p:grpSpPr bwMode="auto">
          <a:xfrm>
            <a:off x="2061940" y="5179777"/>
            <a:ext cx="5954995" cy="1811173"/>
            <a:chOff x="1178" y="2960"/>
            <a:chExt cx="3403" cy="1035"/>
          </a:xfrm>
        </p:grpSpPr>
        <p:pic>
          <p:nvPicPr>
            <p:cNvPr id="9308" name="Picture 6" descr="Console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8" y="2976"/>
              <a:ext cx="3403" cy="10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309" name="Text Box 7"/>
            <p:cNvSpPr txBox="1">
              <a:spLocks noChangeArrowheads="1"/>
            </p:cNvSpPr>
            <p:nvPr/>
          </p:nvSpPr>
          <p:spPr bwMode="auto">
            <a:xfrm>
              <a:off x="1200" y="2960"/>
              <a:ext cx="3360" cy="1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 algn="ctr"/>
              <a:r>
                <a:rPr lang="en-US" altLang="en-US" sz="1102" b="1">
                  <a:solidFill>
                    <a:srgbClr val="333333"/>
                  </a:solidFill>
                  <a:latin typeface="Helvetica" charset="0"/>
                </a:rPr>
                <a:t>ReverseString</a:t>
              </a:r>
              <a:endParaRPr lang="en-US" altLang="en-US" sz="1102">
                <a:solidFill>
                  <a:srgbClr val="333333"/>
                </a:solidFill>
                <a:latin typeface="Charcoal CY" charset="0"/>
              </a:endParaRPr>
            </a:p>
          </p:txBody>
        </p:sp>
      </p:grpSp>
      <p:sp>
        <p:nvSpPr>
          <p:cNvPr id="9222" name="Rectangle 8"/>
          <p:cNvSpPr>
            <a:spLocks noChangeArrowheads="1"/>
          </p:cNvSpPr>
          <p:nvPr/>
        </p:nvSpPr>
        <p:spPr bwMode="auto">
          <a:xfrm>
            <a:off x="7544455" y="3233860"/>
            <a:ext cx="1625680" cy="41998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Courier New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urier New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urier New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urier New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urier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9pPr>
          </a:lstStyle>
          <a:p>
            <a:endParaRPr lang="en-US" altLang="en-US" sz="1764"/>
          </a:p>
        </p:txBody>
      </p:sp>
      <p:sp>
        <p:nvSpPr>
          <p:cNvPr id="9223" name="Text Box 9"/>
          <p:cNvSpPr txBox="1">
            <a:spLocks noChangeArrowheads="1"/>
          </p:cNvSpPr>
          <p:nvPr/>
        </p:nvSpPr>
        <p:spPr bwMode="auto">
          <a:xfrm>
            <a:off x="7561954" y="2911874"/>
            <a:ext cx="1608180" cy="344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Courier New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urier New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urier New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urier New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urier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9pPr>
          </a:lstStyle>
          <a:p>
            <a:r>
              <a:rPr lang="en-US" altLang="en-US" sz="1764" b="1"/>
              <a:t>str</a:t>
            </a:r>
          </a:p>
        </p:txBody>
      </p:sp>
      <p:sp>
        <p:nvSpPr>
          <p:cNvPr id="324618" name="Rectangle 10"/>
          <p:cNvSpPr>
            <a:spLocks noChangeArrowheads="1"/>
          </p:cNvSpPr>
          <p:nvPr/>
        </p:nvSpPr>
        <p:spPr bwMode="auto">
          <a:xfrm>
            <a:off x="1148479" y="1601181"/>
            <a:ext cx="5935745" cy="279988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Courier New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urier New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urier New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urier New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urier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9pPr>
          </a:lstStyle>
          <a:p>
            <a:endParaRPr lang="en-US" altLang="en-US" sz="1764"/>
          </a:p>
        </p:txBody>
      </p:sp>
      <p:sp>
        <p:nvSpPr>
          <p:cNvPr id="324619" name="Rectangle 11"/>
          <p:cNvSpPr>
            <a:spLocks noChangeArrowheads="1"/>
          </p:cNvSpPr>
          <p:nvPr/>
        </p:nvSpPr>
        <p:spPr bwMode="auto">
          <a:xfrm>
            <a:off x="1148479" y="2064626"/>
            <a:ext cx="4437809" cy="283488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Courier New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urier New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urier New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urier New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urier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9pPr>
          </a:lstStyle>
          <a:p>
            <a:endParaRPr lang="en-US" altLang="en-US" sz="1764"/>
          </a:p>
        </p:txBody>
      </p:sp>
      <p:sp>
        <p:nvSpPr>
          <p:cNvPr id="324620" name="Rectangle 12"/>
          <p:cNvSpPr>
            <a:spLocks noChangeArrowheads="1"/>
          </p:cNvSpPr>
          <p:nvPr/>
        </p:nvSpPr>
        <p:spPr bwMode="auto">
          <a:xfrm>
            <a:off x="2912404" y="2064626"/>
            <a:ext cx="2446395" cy="290488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Courier New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urier New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urier New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urier New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urier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9pPr>
          </a:lstStyle>
          <a:p>
            <a:endParaRPr lang="en-US" altLang="en-US" sz="1764"/>
          </a:p>
        </p:txBody>
      </p:sp>
      <p:sp>
        <p:nvSpPr>
          <p:cNvPr id="324621" name="Text Box 13"/>
          <p:cNvSpPr txBox="1">
            <a:spLocks noChangeArrowheads="1"/>
          </p:cNvSpPr>
          <p:nvPr/>
        </p:nvSpPr>
        <p:spPr bwMode="auto">
          <a:xfrm>
            <a:off x="7542705" y="3261859"/>
            <a:ext cx="1615181" cy="344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Courier New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urier New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urier New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urier New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urier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764" b="1"/>
              <a:t>STRESSED</a:t>
            </a:r>
            <a:endParaRPr lang="en-US" altLang="en-US" sz="1764">
              <a:latin typeface="Times New Roman" charset="0"/>
            </a:endParaRPr>
          </a:p>
        </p:txBody>
      </p:sp>
      <p:sp>
        <p:nvSpPr>
          <p:cNvPr id="324622" name="Text Box 14"/>
          <p:cNvSpPr txBox="1">
            <a:spLocks noChangeArrowheads="1"/>
          </p:cNvSpPr>
          <p:nvPr/>
        </p:nvSpPr>
        <p:spPr bwMode="auto">
          <a:xfrm>
            <a:off x="2079439" y="5417767"/>
            <a:ext cx="5543762" cy="313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Courier New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urier New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urier New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urier New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urier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543" b="1"/>
              <a:t>This program reverses a string.</a:t>
            </a:r>
          </a:p>
        </p:txBody>
      </p:sp>
      <p:sp>
        <p:nvSpPr>
          <p:cNvPr id="324623" name="Text Box 15"/>
          <p:cNvSpPr txBox="1">
            <a:spLocks noChangeArrowheads="1"/>
          </p:cNvSpPr>
          <p:nvPr/>
        </p:nvSpPr>
        <p:spPr bwMode="auto">
          <a:xfrm>
            <a:off x="2079439" y="5879747"/>
            <a:ext cx="5543762" cy="313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Courier New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urier New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urier New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urier New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urier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543" b="1"/>
              <a:t>STRESSED spelled backwards is DESSERTS</a:t>
            </a:r>
          </a:p>
        </p:txBody>
      </p:sp>
      <p:sp>
        <p:nvSpPr>
          <p:cNvPr id="324624" name="Text Box 16"/>
          <p:cNvSpPr txBox="1">
            <a:spLocks noChangeArrowheads="1"/>
          </p:cNvSpPr>
          <p:nvPr/>
        </p:nvSpPr>
        <p:spPr bwMode="auto">
          <a:xfrm>
            <a:off x="3979858" y="5641758"/>
            <a:ext cx="2488393" cy="313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Courier New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urier New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urier New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urier New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urier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543" b="1">
                <a:solidFill>
                  <a:schemeClr val="accent2"/>
                </a:solidFill>
              </a:rPr>
              <a:t>STRESSED</a:t>
            </a:r>
          </a:p>
        </p:txBody>
      </p:sp>
      <p:sp>
        <p:nvSpPr>
          <p:cNvPr id="324625" name="Text Box 17"/>
          <p:cNvSpPr txBox="1">
            <a:spLocks noChangeArrowheads="1"/>
          </p:cNvSpPr>
          <p:nvPr/>
        </p:nvSpPr>
        <p:spPr bwMode="auto">
          <a:xfrm>
            <a:off x="2086439" y="5648757"/>
            <a:ext cx="5543762" cy="313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Courier New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urier New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urier New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urier New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urier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543" b="1"/>
              <a:t>Enter a string: </a:t>
            </a:r>
          </a:p>
        </p:txBody>
      </p:sp>
      <p:sp>
        <p:nvSpPr>
          <p:cNvPr id="324626" name="Rectangle 18"/>
          <p:cNvSpPr>
            <a:spLocks noChangeArrowheads="1"/>
          </p:cNvSpPr>
          <p:nvPr/>
        </p:nvSpPr>
        <p:spPr bwMode="auto">
          <a:xfrm>
            <a:off x="1148480" y="1798637"/>
            <a:ext cx="5724004" cy="279988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Courier New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urier New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urier New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urier New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urier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9pPr>
          </a:lstStyle>
          <a:p>
            <a:endParaRPr lang="en-US" altLang="en-US" sz="1764"/>
          </a:p>
        </p:txBody>
      </p:sp>
      <p:sp>
        <p:nvSpPr>
          <p:cNvPr id="324627" name="Rectangle 19"/>
          <p:cNvSpPr>
            <a:spLocks noChangeArrowheads="1"/>
          </p:cNvSpPr>
          <p:nvPr/>
        </p:nvSpPr>
        <p:spPr bwMode="auto">
          <a:xfrm>
            <a:off x="2887905" y="1798637"/>
            <a:ext cx="3828835" cy="267739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Courier New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urier New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urier New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urier New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urier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9pPr>
          </a:lstStyle>
          <a:p>
            <a:endParaRPr lang="en-US" altLang="en-US" sz="1764"/>
          </a:p>
        </p:txBody>
      </p:sp>
      <p:sp>
        <p:nvSpPr>
          <p:cNvPr id="324628" name="Rectangle 20"/>
          <p:cNvSpPr>
            <a:spLocks noChangeArrowheads="1"/>
          </p:cNvSpPr>
          <p:nvPr/>
        </p:nvSpPr>
        <p:spPr bwMode="auto">
          <a:xfrm>
            <a:off x="1144979" y="2332364"/>
            <a:ext cx="6294480" cy="299237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Courier New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urier New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urier New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urier New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urier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9pPr>
          </a:lstStyle>
          <a:p>
            <a:endParaRPr lang="en-US" altLang="en-US" sz="1764"/>
          </a:p>
        </p:txBody>
      </p:sp>
      <p:sp>
        <p:nvSpPr>
          <p:cNvPr id="9235" name="Rectangle 21"/>
          <p:cNvSpPr>
            <a:spLocks noChangeArrowheads="1"/>
          </p:cNvSpPr>
          <p:nvPr/>
        </p:nvSpPr>
        <p:spPr bwMode="auto">
          <a:xfrm>
            <a:off x="5696535" y="3233860"/>
            <a:ext cx="1625680" cy="41998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Courier New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urier New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urier New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urier New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urier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9pPr>
          </a:lstStyle>
          <a:p>
            <a:endParaRPr lang="en-US" altLang="en-US" sz="1764"/>
          </a:p>
        </p:txBody>
      </p:sp>
      <p:sp>
        <p:nvSpPr>
          <p:cNvPr id="9236" name="Text Box 22"/>
          <p:cNvSpPr txBox="1">
            <a:spLocks noChangeArrowheads="1"/>
          </p:cNvSpPr>
          <p:nvPr/>
        </p:nvSpPr>
        <p:spPr bwMode="auto">
          <a:xfrm>
            <a:off x="5714034" y="2834592"/>
            <a:ext cx="1608180" cy="344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Courier New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urier New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urier New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urier New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urier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9pPr>
          </a:lstStyle>
          <a:p>
            <a:r>
              <a:rPr lang="en-US" altLang="en-US" sz="1764" b="1"/>
              <a:t>rev</a:t>
            </a:r>
          </a:p>
        </p:txBody>
      </p:sp>
      <p:sp>
        <p:nvSpPr>
          <p:cNvPr id="324631" name="Text Box 23"/>
          <p:cNvSpPr txBox="1">
            <a:spLocks noChangeArrowheads="1"/>
          </p:cNvSpPr>
          <p:nvPr/>
        </p:nvSpPr>
        <p:spPr bwMode="auto">
          <a:xfrm>
            <a:off x="5694784" y="3261859"/>
            <a:ext cx="1615181" cy="344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Courier New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urier New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urier New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urier New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urier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764" b="1"/>
              <a:t>DESSERTS</a:t>
            </a:r>
            <a:endParaRPr lang="en-US" altLang="en-US" sz="1764">
              <a:latin typeface="Times New Roman" charset="0"/>
            </a:endParaRPr>
          </a:p>
        </p:txBody>
      </p:sp>
      <p:grpSp>
        <p:nvGrpSpPr>
          <p:cNvPr id="3" name="Group 24"/>
          <p:cNvGrpSpPr>
            <a:grpSpLocks/>
          </p:cNvGrpSpPr>
          <p:nvPr/>
        </p:nvGrpSpPr>
        <p:grpSpPr bwMode="auto">
          <a:xfrm>
            <a:off x="770496" y="1625680"/>
            <a:ext cx="8903617" cy="3134115"/>
            <a:chOff x="336" y="696"/>
            <a:chExt cx="5088" cy="1791"/>
          </a:xfrm>
        </p:grpSpPr>
        <p:sp>
          <p:nvSpPr>
            <p:cNvPr id="9300" name="Rectangle 25"/>
            <p:cNvSpPr>
              <a:spLocks noChangeArrowheads="1"/>
            </p:cNvSpPr>
            <p:nvPr/>
          </p:nvSpPr>
          <p:spPr bwMode="auto">
            <a:xfrm>
              <a:off x="336" y="696"/>
              <a:ext cx="5040" cy="179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endParaRPr lang="en-US" altLang="en-US" sz="1764"/>
            </a:p>
          </p:txBody>
        </p:sp>
        <p:sp>
          <p:nvSpPr>
            <p:cNvPr id="9301" name="Text Box 26"/>
            <p:cNvSpPr txBox="1">
              <a:spLocks noChangeArrowheads="1"/>
            </p:cNvSpPr>
            <p:nvPr/>
          </p:nvSpPr>
          <p:spPr bwMode="auto">
            <a:xfrm>
              <a:off x="408" y="736"/>
              <a:ext cx="5016" cy="12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r>
                <a:rPr lang="en-US" altLang="en-US" sz="1764" b="1"/>
                <a:t>private String reverseString(String str) {</a:t>
              </a:r>
            </a:p>
            <a:p>
              <a:r>
                <a:rPr lang="en-US" altLang="en-US" sz="1764" b="1"/>
                <a:t>   String result = "";</a:t>
              </a:r>
            </a:p>
            <a:p>
              <a:r>
                <a:rPr lang="en-US" altLang="en-US" sz="1764" b="1"/>
                <a:t>   for ( int i = 0; i &lt; str.length(); i++ ) {</a:t>
              </a:r>
            </a:p>
            <a:p>
              <a:r>
                <a:rPr lang="en-US" altLang="en-US" sz="1764" b="1"/>
                <a:t>      result = str.charAt(i) + result;</a:t>
              </a:r>
            </a:p>
            <a:p>
              <a:r>
                <a:rPr lang="en-US" altLang="en-US" sz="1764" b="1"/>
                <a:t>   }</a:t>
              </a:r>
            </a:p>
            <a:p>
              <a:r>
                <a:rPr lang="en-US" altLang="en-US" sz="1764" b="1"/>
                <a:t>   return result;</a:t>
              </a:r>
            </a:p>
            <a:p>
              <a:r>
                <a:rPr lang="en-US" altLang="en-US" sz="1764" b="1"/>
                <a:t>}</a:t>
              </a:r>
            </a:p>
            <a:p>
              <a:endParaRPr altLang="en-US" sz="1764" b="1" noProof="1"/>
            </a:p>
          </p:txBody>
        </p:sp>
        <p:sp>
          <p:nvSpPr>
            <p:cNvPr id="9302" name="Text Box 27"/>
            <p:cNvSpPr txBox="1">
              <a:spLocks noChangeArrowheads="1"/>
            </p:cNvSpPr>
            <p:nvPr/>
          </p:nvSpPr>
          <p:spPr bwMode="auto">
            <a:xfrm>
              <a:off x="4632" y="1984"/>
              <a:ext cx="648" cy="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r>
                <a:rPr lang="en-US" altLang="en-US" sz="1764" b="1"/>
                <a:t>i</a:t>
              </a:r>
            </a:p>
          </p:txBody>
        </p:sp>
        <p:sp>
          <p:nvSpPr>
            <p:cNvPr id="9303" name="Text Box 28"/>
            <p:cNvSpPr txBox="1">
              <a:spLocks noChangeArrowheads="1"/>
            </p:cNvSpPr>
            <p:nvPr/>
          </p:nvSpPr>
          <p:spPr bwMode="auto">
            <a:xfrm>
              <a:off x="3617" y="1984"/>
              <a:ext cx="919" cy="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r>
                <a:rPr lang="en-US" altLang="en-US" sz="1764" b="1"/>
                <a:t>str</a:t>
              </a:r>
            </a:p>
          </p:txBody>
        </p:sp>
        <p:sp>
          <p:nvSpPr>
            <p:cNvPr id="9304" name="Text Box 29"/>
            <p:cNvSpPr txBox="1">
              <a:spLocks noChangeArrowheads="1"/>
            </p:cNvSpPr>
            <p:nvPr/>
          </p:nvSpPr>
          <p:spPr bwMode="auto">
            <a:xfrm>
              <a:off x="2561" y="1984"/>
              <a:ext cx="919" cy="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r>
                <a:rPr lang="en-US" altLang="en-US" sz="1764" b="1"/>
                <a:t>result</a:t>
              </a:r>
            </a:p>
          </p:txBody>
        </p:sp>
        <p:sp>
          <p:nvSpPr>
            <p:cNvPr id="9305" name="Rectangle 30"/>
            <p:cNvSpPr>
              <a:spLocks noChangeArrowheads="1"/>
            </p:cNvSpPr>
            <p:nvPr/>
          </p:nvSpPr>
          <p:spPr bwMode="auto">
            <a:xfrm>
              <a:off x="3607" y="2168"/>
              <a:ext cx="929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endParaRPr lang="en-US" altLang="en-US" sz="1764"/>
            </a:p>
          </p:txBody>
        </p:sp>
        <p:sp>
          <p:nvSpPr>
            <p:cNvPr id="9306" name="Rectangle 31"/>
            <p:cNvSpPr>
              <a:spLocks noChangeArrowheads="1"/>
            </p:cNvSpPr>
            <p:nvPr/>
          </p:nvSpPr>
          <p:spPr bwMode="auto">
            <a:xfrm>
              <a:off x="4656" y="2168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endParaRPr lang="en-US" altLang="en-US" sz="1764"/>
            </a:p>
          </p:txBody>
        </p:sp>
        <p:sp>
          <p:nvSpPr>
            <p:cNvPr id="9307" name="Rectangle 32"/>
            <p:cNvSpPr>
              <a:spLocks noChangeArrowheads="1"/>
            </p:cNvSpPr>
            <p:nvPr/>
          </p:nvSpPr>
          <p:spPr bwMode="auto">
            <a:xfrm>
              <a:off x="2551" y="2168"/>
              <a:ext cx="929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endParaRPr lang="en-US" altLang="en-US" sz="1764"/>
            </a:p>
          </p:txBody>
        </p:sp>
      </p:grpSp>
      <p:sp>
        <p:nvSpPr>
          <p:cNvPr id="324641" name="Text Box 33"/>
          <p:cNvSpPr txBox="1">
            <a:spLocks noChangeArrowheads="1"/>
          </p:cNvSpPr>
          <p:nvPr/>
        </p:nvSpPr>
        <p:spPr bwMode="auto">
          <a:xfrm>
            <a:off x="6492750" y="4229568"/>
            <a:ext cx="1615181" cy="344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Courier New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urier New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urier New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urier New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urier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764" b="1"/>
              <a:t>STRESSED</a:t>
            </a:r>
            <a:endParaRPr lang="en-US" altLang="en-US" sz="1764">
              <a:latin typeface="Times New Roman" charset="0"/>
            </a:endParaRPr>
          </a:p>
        </p:txBody>
      </p:sp>
      <p:sp>
        <p:nvSpPr>
          <p:cNvPr id="324642" name="Rectangle 34"/>
          <p:cNvSpPr>
            <a:spLocks noChangeArrowheads="1"/>
          </p:cNvSpPr>
          <p:nvPr/>
        </p:nvSpPr>
        <p:spPr bwMode="auto">
          <a:xfrm>
            <a:off x="1330472" y="1931632"/>
            <a:ext cx="2684385" cy="285238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Courier New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urier New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urier New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urier New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urier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9pPr>
          </a:lstStyle>
          <a:p>
            <a:endParaRPr lang="en-US" altLang="en-US" sz="1764"/>
          </a:p>
        </p:txBody>
      </p:sp>
      <p:sp>
        <p:nvSpPr>
          <p:cNvPr id="324643" name="Rectangle 35"/>
          <p:cNvSpPr>
            <a:spLocks noChangeArrowheads="1"/>
          </p:cNvSpPr>
          <p:nvPr/>
        </p:nvSpPr>
        <p:spPr bwMode="auto">
          <a:xfrm>
            <a:off x="1330472" y="3006086"/>
            <a:ext cx="2015913" cy="264239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Courier New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urier New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urier New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urier New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urier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9pPr>
          </a:lstStyle>
          <a:p>
            <a:endParaRPr lang="en-US" altLang="en-US" sz="1764"/>
          </a:p>
        </p:txBody>
      </p:sp>
      <p:grpSp>
        <p:nvGrpSpPr>
          <p:cNvPr id="4" name="Group 36"/>
          <p:cNvGrpSpPr>
            <a:grpSpLocks/>
          </p:cNvGrpSpPr>
          <p:nvPr/>
        </p:nvGrpSpPr>
        <p:grpSpPr bwMode="auto">
          <a:xfrm>
            <a:off x="8330171" y="4229570"/>
            <a:ext cx="1079704" cy="346485"/>
            <a:chOff x="4992" y="2632"/>
            <a:chExt cx="617" cy="198"/>
          </a:xfrm>
        </p:grpSpPr>
        <p:sp>
          <p:nvSpPr>
            <p:cNvPr id="9298" name="Rectangle 37"/>
            <p:cNvSpPr>
              <a:spLocks noChangeArrowheads="1"/>
            </p:cNvSpPr>
            <p:nvPr/>
          </p:nvSpPr>
          <p:spPr bwMode="auto">
            <a:xfrm>
              <a:off x="5040" y="2640"/>
              <a:ext cx="528" cy="1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endParaRPr lang="en-US" altLang="en-US" sz="1764"/>
            </a:p>
          </p:txBody>
        </p:sp>
        <p:sp>
          <p:nvSpPr>
            <p:cNvPr id="9299" name="Text Box 38"/>
            <p:cNvSpPr txBox="1">
              <a:spLocks noChangeArrowheads="1"/>
            </p:cNvSpPr>
            <p:nvPr/>
          </p:nvSpPr>
          <p:spPr bwMode="auto">
            <a:xfrm>
              <a:off x="4992" y="2632"/>
              <a:ext cx="617" cy="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sz="1764">
                  <a:latin typeface="Times New Roman" charset="0"/>
                </a:rPr>
                <a:t>0</a:t>
              </a:r>
            </a:p>
          </p:txBody>
        </p:sp>
      </p:grpSp>
      <p:grpSp>
        <p:nvGrpSpPr>
          <p:cNvPr id="5" name="Group 39"/>
          <p:cNvGrpSpPr>
            <a:grpSpLocks/>
          </p:cNvGrpSpPr>
          <p:nvPr/>
        </p:nvGrpSpPr>
        <p:grpSpPr bwMode="auto">
          <a:xfrm>
            <a:off x="8330171" y="4229570"/>
            <a:ext cx="1079704" cy="346485"/>
            <a:chOff x="4985" y="2892"/>
            <a:chExt cx="617" cy="198"/>
          </a:xfrm>
        </p:grpSpPr>
        <p:sp>
          <p:nvSpPr>
            <p:cNvPr id="9296" name="Rectangle 40"/>
            <p:cNvSpPr>
              <a:spLocks noChangeArrowheads="1"/>
            </p:cNvSpPr>
            <p:nvPr/>
          </p:nvSpPr>
          <p:spPr bwMode="auto">
            <a:xfrm>
              <a:off x="5033" y="2900"/>
              <a:ext cx="528" cy="1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endParaRPr lang="en-US" altLang="en-US" sz="1764"/>
            </a:p>
          </p:txBody>
        </p:sp>
        <p:sp>
          <p:nvSpPr>
            <p:cNvPr id="9297" name="Text Box 41"/>
            <p:cNvSpPr txBox="1">
              <a:spLocks noChangeArrowheads="1"/>
            </p:cNvSpPr>
            <p:nvPr/>
          </p:nvSpPr>
          <p:spPr bwMode="auto">
            <a:xfrm>
              <a:off x="4985" y="2892"/>
              <a:ext cx="617" cy="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sz="1764">
                  <a:latin typeface="Times New Roman" charset="0"/>
                </a:rPr>
                <a:t>1</a:t>
              </a:r>
            </a:p>
          </p:txBody>
        </p:sp>
      </p:grpSp>
      <p:grpSp>
        <p:nvGrpSpPr>
          <p:cNvPr id="6" name="Group 42"/>
          <p:cNvGrpSpPr>
            <a:grpSpLocks/>
          </p:cNvGrpSpPr>
          <p:nvPr/>
        </p:nvGrpSpPr>
        <p:grpSpPr bwMode="auto">
          <a:xfrm>
            <a:off x="8330171" y="4229570"/>
            <a:ext cx="1079704" cy="346485"/>
            <a:chOff x="4978" y="3152"/>
            <a:chExt cx="617" cy="198"/>
          </a:xfrm>
        </p:grpSpPr>
        <p:sp>
          <p:nvSpPr>
            <p:cNvPr id="9294" name="Rectangle 43"/>
            <p:cNvSpPr>
              <a:spLocks noChangeArrowheads="1"/>
            </p:cNvSpPr>
            <p:nvPr/>
          </p:nvSpPr>
          <p:spPr bwMode="auto">
            <a:xfrm>
              <a:off x="5026" y="3160"/>
              <a:ext cx="528" cy="1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endParaRPr lang="en-US" altLang="en-US" sz="1764"/>
            </a:p>
          </p:txBody>
        </p:sp>
        <p:sp>
          <p:nvSpPr>
            <p:cNvPr id="9295" name="Text Box 44"/>
            <p:cNvSpPr txBox="1">
              <a:spLocks noChangeArrowheads="1"/>
            </p:cNvSpPr>
            <p:nvPr/>
          </p:nvSpPr>
          <p:spPr bwMode="auto">
            <a:xfrm>
              <a:off x="4978" y="3152"/>
              <a:ext cx="617" cy="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sz="1764">
                  <a:latin typeface="Times New Roman" charset="0"/>
                </a:rPr>
                <a:t>2</a:t>
              </a:r>
            </a:p>
          </p:txBody>
        </p:sp>
      </p:grpSp>
      <p:grpSp>
        <p:nvGrpSpPr>
          <p:cNvPr id="7" name="Group 45"/>
          <p:cNvGrpSpPr>
            <a:grpSpLocks/>
          </p:cNvGrpSpPr>
          <p:nvPr/>
        </p:nvGrpSpPr>
        <p:grpSpPr bwMode="auto">
          <a:xfrm>
            <a:off x="8330171" y="4229570"/>
            <a:ext cx="1079704" cy="346485"/>
            <a:chOff x="4971" y="3412"/>
            <a:chExt cx="617" cy="198"/>
          </a:xfrm>
        </p:grpSpPr>
        <p:sp>
          <p:nvSpPr>
            <p:cNvPr id="9292" name="Rectangle 46"/>
            <p:cNvSpPr>
              <a:spLocks noChangeArrowheads="1"/>
            </p:cNvSpPr>
            <p:nvPr/>
          </p:nvSpPr>
          <p:spPr bwMode="auto">
            <a:xfrm>
              <a:off x="5019" y="3420"/>
              <a:ext cx="528" cy="1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endParaRPr lang="en-US" altLang="en-US" sz="1764"/>
            </a:p>
          </p:txBody>
        </p:sp>
        <p:sp>
          <p:nvSpPr>
            <p:cNvPr id="9293" name="Text Box 47"/>
            <p:cNvSpPr txBox="1">
              <a:spLocks noChangeArrowheads="1"/>
            </p:cNvSpPr>
            <p:nvPr/>
          </p:nvSpPr>
          <p:spPr bwMode="auto">
            <a:xfrm>
              <a:off x="4971" y="3412"/>
              <a:ext cx="617" cy="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sz="1764">
                  <a:latin typeface="Times New Roman" charset="0"/>
                </a:rPr>
                <a:t>3</a:t>
              </a:r>
            </a:p>
          </p:txBody>
        </p:sp>
      </p:grpSp>
      <p:grpSp>
        <p:nvGrpSpPr>
          <p:cNvPr id="8" name="Group 48"/>
          <p:cNvGrpSpPr>
            <a:grpSpLocks/>
          </p:cNvGrpSpPr>
          <p:nvPr/>
        </p:nvGrpSpPr>
        <p:grpSpPr bwMode="auto">
          <a:xfrm>
            <a:off x="8330171" y="4229570"/>
            <a:ext cx="1079704" cy="346485"/>
            <a:chOff x="4964" y="3672"/>
            <a:chExt cx="617" cy="198"/>
          </a:xfrm>
        </p:grpSpPr>
        <p:sp>
          <p:nvSpPr>
            <p:cNvPr id="9290" name="Rectangle 49"/>
            <p:cNvSpPr>
              <a:spLocks noChangeArrowheads="1"/>
            </p:cNvSpPr>
            <p:nvPr/>
          </p:nvSpPr>
          <p:spPr bwMode="auto">
            <a:xfrm>
              <a:off x="5012" y="3680"/>
              <a:ext cx="528" cy="1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endParaRPr lang="en-US" altLang="en-US" sz="1764"/>
            </a:p>
          </p:txBody>
        </p:sp>
        <p:sp>
          <p:nvSpPr>
            <p:cNvPr id="9291" name="Text Box 50"/>
            <p:cNvSpPr txBox="1">
              <a:spLocks noChangeArrowheads="1"/>
            </p:cNvSpPr>
            <p:nvPr/>
          </p:nvSpPr>
          <p:spPr bwMode="auto">
            <a:xfrm>
              <a:off x="4964" y="3672"/>
              <a:ext cx="617" cy="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sz="1764">
                  <a:latin typeface="Times New Roman" charset="0"/>
                </a:rPr>
                <a:t>4</a:t>
              </a:r>
            </a:p>
          </p:txBody>
        </p:sp>
      </p:grpSp>
      <p:grpSp>
        <p:nvGrpSpPr>
          <p:cNvPr id="9" name="Group 51"/>
          <p:cNvGrpSpPr>
            <a:grpSpLocks/>
          </p:cNvGrpSpPr>
          <p:nvPr/>
        </p:nvGrpSpPr>
        <p:grpSpPr bwMode="auto">
          <a:xfrm>
            <a:off x="8330171" y="4229570"/>
            <a:ext cx="1079704" cy="346485"/>
            <a:chOff x="4957" y="3932"/>
            <a:chExt cx="617" cy="198"/>
          </a:xfrm>
        </p:grpSpPr>
        <p:sp>
          <p:nvSpPr>
            <p:cNvPr id="9288" name="Rectangle 52"/>
            <p:cNvSpPr>
              <a:spLocks noChangeArrowheads="1"/>
            </p:cNvSpPr>
            <p:nvPr/>
          </p:nvSpPr>
          <p:spPr bwMode="auto">
            <a:xfrm>
              <a:off x="5005" y="3940"/>
              <a:ext cx="528" cy="1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endParaRPr lang="en-US" altLang="en-US" sz="1764"/>
            </a:p>
          </p:txBody>
        </p:sp>
        <p:sp>
          <p:nvSpPr>
            <p:cNvPr id="9289" name="Text Box 53"/>
            <p:cNvSpPr txBox="1">
              <a:spLocks noChangeArrowheads="1"/>
            </p:cNvSpPr>
            <p:nvPr/>
          </p:nvSpPr>
          <p:spPr bwMode="auto">
            <a:xfrm>
              <a:off x="4957" y="3932"/>
              <a:ext cx="617" cy="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sz="1764">
                  <a:latin typeface="Times New Roman" charset="0"/>
                </a:rPr>
                <a:t>5</a:t>
              </a:r>
            </a:p>
          </p:txBody>
        </p:sp>
      </p:grpSp>
      <p:grpSp>
        <p:nvGrpSpPr>
          <p:cNvPr id="10" name="Group 54"/>
          <p:cNvGrpSpPr>
            <a:grpSpLocks/>
          </p:cNvGrpSpPr>
          <p:nvPr/>
        </p:nvGrpSpPr>
        <p:grpSpPr bwMode="auto">
          <a:xfrm>
            <a:off x="8330171" y="4229571"/>
            <a:ext cx="1079704" cy="346485"/>
            <a:chOff x="4950" y="4192"/>
            <a:chExt cx="617" cy="198"/>
          </a:xfrm>
        </p:grpSpPr>
        <p:sp>
          <p:nvSpPr>
            <p:cNvPr id="9286" name="Rectangle 55"/>
            <p:cNvSpPr>
              <a:spLocks noChangeArrowheads="1"/>
            </p:cNvSpPr>
            <p:nvPr/>
          </p:nvSpPr>
          <p:spPr bwMode="auto">
            <a:xfrm>
              <a:off x="4998" y="4200"/>
              <a:ext cx="528" cy="1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endParaRPr lang="en-US" altLang="en-US" sz="1764"/>
            </a:p>
          </p:txBody>
        </p:sp>
        <p:sp>
          <p:nvSpPr>
            <p:cNvPr id="9287" name="Text Box 56"/>
            <p:cNvSpPr txBox="1">
              <a:spLocks noChangeArrowheads="1"/>
            </p:cNvSpPr>
            <p:nvPr/>
          </p:nvSpPr>
          <p:spPr bwMode="auto">
            <a:xfrm>
              <a:off x="4950" y="4192"/>
              <a:ext cx="617" cy="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sz="1764">
                  <a:latin typeface="Times New Roman" charset="0"/>
                </a:rPr>
                <a:t>6</a:t>
              </a:r>
            </a:p>
          </p:txBody>
        </p:sp>
      </p:grpSp>
      <p:grpSp>
        <p:nvGrpSpPr>
          <p:cNvPr id="11" name="Group 57"/>
          <p:cNvGrpSpPr>
            <a:grpSpLocks/>
          </p:cNvGrpSpPr>
          <p:nvPr/>
        </p:nvGrpSpPr>
        <p:grpSpPr bwMode="auto">
          <a:xfrm>
            <a:off x="8330171" y="4229570"/>
            <a:ext cx="1079704" cy="346485"/>
            <a:chOff x="4943" y="4452"/>
            <a:chExt cx="617" cy="198"/>
          </a:xfrm>
        </p:grpSpPr>
        <p:sp>
          <p:nvSpPr>
            <p:cNvPr id="9284" name="Rectangle 58"/>
            <p:cNvSpPr>
              <a:spLocks noChangeArrowheads="1"/>
            </p:cNvSpPr>
            <p:nvPr/>
          </p:nvSpPr>
          <p:spPr bwMode="auto">
            <a:xfrm>
              <a:off x="4991" y="4460"/>
              <a:ext cx="528" cy="1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endParaRPr lang="en-US" altLang="en-US" sz="1764"/>
            </a:p>
          </p:txBody>
        </p:sp>
        <p:sp>
          <p:nvSpPr>
            <p:cNvPr id="9285" name="Text Box 59"/>
            <p:cNvSpPr txBox="1">
              <a:spLocks noChangeArrowheads="1"/>
            </p:cNvSpPr>
            <p:nvPr/>
          </p:nvSpPr>
          <p:spPr bwMode="auto">
            <a:xfrm>
              <a:off x="4943" y="4452"/>
              <a:ext cx="617" cy="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sz="1764">
                  <a:latin typeface="Times New Roman" charset="0"/>
                </a:rPr>
                <a:t>7</a:t>
              </a:r>
            </a:p>
          </p:txBody>
        </p:sp>
      </p:grpSp>
      <p:grpSp>
        <p:nvGrpSpPr>
          <p:cNvPr id="12" name="Group 60"/>
          <p:cNvGrpSpPr>
            <a:grpSpLocks/>
          </p:cNvGrpSpPr>
          <p:nvPr/>
        </p:nvGrpSpPr>
        <p:grpSpPr bwMode="auto">
          <a:xfrm>
            <a:off x="8330171" y="4229570"/>
            <a:ext cx="1079704" cy="346485"/>
            <a:chOff x="4943" y="4452"/>
            <a:chExt cx="617" cy="198"/>
          </a:xfrm>
        </p:grpSpPr>
        <p:sp>
          <p:nvSpPr>
            <p:cNvPr id="9282" name="Rectangle 61"/>
            <p:cNvSpPr>
              <a:spLocks noChangeArrowheads="1"/>
            </p:cNvSpPr>
            <p:nvPr/>
          </p:nvSpPr>
          <p:spPr bwMode="auto">
            <a:xfrm>
              <a:off x="4991" y="4460"/>
              <a:ext cx="528" cy="1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endParaRPr lang="en-US" altLang="en-US" sz="1764"/>
            </a:p>
          </p:txBody>
        </p:sp>
        <p:sp>
          <p:nvSpPr>
            <p:cNvPr id="9283" name="Text Box 62"/>
            <p:cNvSpPr txBox="1">
              <a:spLocks noChangeArrowheads="1"/>
            </p:cNvSpPr>
            <p:nvPr/>
          </p:nvSpPr>
          <p:spPr bwMode="auto">
            <a:xfrm>
              <a:off x="4943" y="4452"/>
              <a:ext cx="617" cy="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sz="1764">
                  <a:latin typeface="Times New Roman" charset="0"/>
                </a:rPr>
                <a:t>8</a:t>
              </a:r>
            </a:p>
          </p:txBody>
        </p:sp>
      </p:grpSp>
      <p:grpSp>
        <p:nvGrpSpPr>
          <p:cNvPr id="13" name="Group 63"/>
          <p:cNvGrpSpPr>
            <a:grpSpLocks/>
          </p:cNvGrpSpPr>
          <p:nvPr/>
        </p:nvGrpSpPr>
        <p:grpSpPr bwMode="auto">
          <a:xfrm>
            <a:off x="4644830" y="4236573"/>
            <a:ext cx="1615181" cy="351735"/>
            <a:chOff x="2646" y="2544"/>
            <a:chExt cx="923" cy="201"/>
          </a:xfrm>
        </p:grpSpPr>
        <p:sp>
          <p:nvSpPr>
            <p:cNvPr id="9280" name="Rectangle 64"/>
            <p:cNvSpPr>
              <a:spLocks noChangeArrowheads="1"/>
            </p:cNvSpPr>
            <p:nvPr/>
          </p:nvSpPr>
          <p:spPr bwMode="auto">
            <a:xfrm>
              <a:off x="2671" y="2555"/>
              <a:ext cx="876" cy="1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endParaRPr lang="en-US" altLang="en-US" sz="1764"/>
            </a:p>
          </p:txBody>
        </p:sp>
        <p:sp>
          <p:nvSpPr>
            <p:cNvPr id="9281" name="Text Box 65"/>
            <p:cNvSpPr txBox="1">
              <a:spLocks noChangeArrowheads="1"/>
            </p:cNvSpPr>
            <p:nvPr/>
          </p:nvSpPr>
          <p:spPr bwMode="auto">
            <a:xfrm>
              <a:off x="2646" y="2544"/>
              <a:ext cx="923" cy="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sz="1764" b="1"/>
                <a:t>S</a:t>
              </a:r>
              <a:endParaRPr lang="en-US" altLang="en-US" sz="1764">
                <a:latin typeface="Times New Roman" charset="0"/>
              </a:endParaRPr>
            </a:p>
          </p:txBody>
        </p:sp>
      </p:grpSp>
      <p:grpSp>
        <p:nvGrpSpPr>
          <p:cNvPr id="14" name="Group 66"/>
          <p:cNvGrpSpPr>
            <a:grpSpLocks/>
          </p:cNvGrpSpPr>
          <p:nvPr/>
        </p:nvGrpSpPr>
        <p:grpSpPr bwMode="auto">
          <a:xfrm>
            <a:off x="4644830" y="4236573"/>
            <a:ext cx="1615181" cy="351735"/>
            <a:chOff x="2646" y="2544"/>
            <a:chExt cx="923" cy="201"/>
          </a:xfrm>
        </p:grpSpPr>
        <p:sp>
          <p:nvSpPr>
            <p:cNvPr id="9278" name="Rectangle 67"/>
            <p:cNvSpPr>
              <a:spLocks noChangeArrowheads="1"/>
            </p:cNvSpPr>
            <p:nvPr/>
          </p:nvSpPr>
          <p:spPr bwMode="auto">
            <a:xfrm>
              <a:off x="2671" y="2555"/>
              <a:ext cx="876" cy="1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endParaRPr lang="en-US" altLang="en-US" sz="1764"/>
            </a:p>
          </p:txBody>
        </p:sp>
        <p:sp>
          <p:nvSpPr>
            <p:cNvPr id="9279" name="Text Box 68"/>
            <p:cNvSpPr txBox="1">
              <a:spLocks noChangeArrowheads="1"/>
            </p:cNvSpPr>
            <p:nvPr/>
          </p:nvSpPr>
          <p:spPr bwMode="auto">
            <a:xfrm>
              <a:off x="2646" y="2544"/>
              <a:ext cx="923" cy="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sz="1764" b="1"/>
                <a:t>TS</a:t>
              </a:r>
              <a:endParaRPr lang="en-US" altLang="en-US" sz="1764">
                <a:latin typeface="Times New Roman" charset="0"/>
              </a:endParaRPr>
            </a:p>
          </p:txBody>
        </p:sp>
      </p:grpSp>
      <p:grpSp>
        <p:nvGrpSpPr>
          <p:cNvPr id="15" name="Group 69"/>
          <p:cNvGrpSpPr>
            <a:grpSpLocks/>
          </p:cNvGrpSpPr>
          <p:nvPr/>
        </p:nvGrpSpPr>
        <p:grpSpPr bwMode="auto">
          <a:xfrm>
            <a:off x="4644830" y="4236573"/>
            <a:ext cx="1615181" cy="351735"/>
            <a:chOff x="2646" y="2544"/>
            <a:chExt cx="923" cy="201"/>
          </a:xfrm>
        </p:grpSpPr>
        <p:sp>
          <p:nvSpPr>
            <p:cNvPr id="9276" name="Rectangle 70"/>
            <p:cNvSpPr>
              <a:spLocks noChangeArrowheads="1"/>
            </p:cNvSpPr>
            <p:nvPr/>
          </p:nvSpPr>
          <p:spPr bwMode="auto">
            <a:xfrm>
              <a:off x="2671" y="2555"/>
              <a:ext cx="876" cy="1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endParaRPr lang="en-US" altLang="en-US" sz="1764"/>
            </a:p>
          </p:txBody>
        </p:sp>
        <p:sp>
          <p:nvSpPr>
            <p:cNvPr id="9277" name="Text Box 71"/>
            <p:cNvSpPr txBox="1">
              <a:spLocks noChangeArrowheads="1"/>
            </p:cNvSpPr>
            <p:nvPr/>
          </p:nvSpPr>
          <p:spPr bwMode="auto">
            <a:xfrm>
              <a:off x="2646" y="2544"/>
              <a:ext cx="923" cy="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sz="1764" b="1"/>
                <a:t>RTS</a:t>
              </a:r>
              <a:endParaRPr lang="en-US" altLang="en-US" sz="1764">
                <a:latin typeface="Times New Roman" charset="0"/>
              </a:endParaRPr>
            </a:p>
          </p:txBody>
        </p:sp>
      </p:grpSp>
      <p:grpSp>
        <p:nvGrpSpPr>
          <p:cNvPr id="16" name="Group 72"/>
          <p:cNvGrpSpPr>
            <a:grpSpLocks/>
          </p:cNvGrpSpPr>
          <p:nvPr/>
        </p:nvGrpSpPr>
        <p:grpSpPr bwMode="auto">
          <a:xfrm>
            <a:off x="4644830" y="4236573"/>
            <a:ext cx="1615181" cy="351735"/>
            <a:chOff x="2646" y="2544"/>
            <a:chExt cx="923" cy="201"/>
          </a:xfrm>
        </p:grpSpPr>
        <p:sp>
          <p:nvSpPr>
            <p:cNvPr id="9274" name="Rectangle 73"/>
            <p:cNvSpPr>
              <a:spLocks noChangeArrowheads="1"/>
            </p:cNvSpPr>
            <p:nvPr/>
          </p:nvSpPr>
          <p:spPr bwMode="auto">
            <a:xfrm>
              <a:off x="2671" y="2555"/>
              <a:ext cx="876" cy="1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endParaRPr lang="en-US" altLang="en-US" sz="1764"/>
            </a:p>
          </p:txBody>
        </p:sp>
        <p:sp>
          <p:nvSpPr>
            <p:cNvPr id="9275" name="Text Box 74"/>
            <p:cNvSpPr txBox="1">
              <a:spLocks noChangeArrowheads="1"/>
            </p:cNvSpPr>
            <p:nvPr/>
          </p:nvSpPr>
          <p:spPr bwMode="auto">
            <a:xfrm>
              <a:off x="2646" y="2544"/>
              <a:ext cx="923" cy="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sz="1764" b="1"/>
                <a:t>ERTS</a:t>
              </a:r>
              <a:endParaRPr lang="en-US" altLang="en-US" sz="1764">
                <a:latin typeface="Times New Roman" charset="0"/>
              </a:endParaRPr>
            </a:p>
          </p:txBody>
        </p:sp>
      </p:grpSp>
      <p:grpSp>
        <p:nvGrpSpPr>
          <p:cNvPr id="17" name="Group 75"/>
          <p:cNvGrpSpPr>
            <a:grpSpLocks/>
          </p:cNvGrpSpPr>
          <p:nvPr/>
        </p:nvGrpSpPr>
        <p:grpSpPr bwMode="auto">
          <a:xfrm>
            <a:off x="4644830" y="4236573"/>
            <a:ext cx="1615181" cy="351735"/>
            <a:chOff x="2646" y="2544"/>
            <a:chExt cx="923" cy="201"/>
          </a:xfrm>
        </p:grpSpPr>
        <p:sp>
          <p:nvSpPr>
            <p:cNvPr id="9272" name="Rectangle 76"/>
            <p:cNvSpPr>
              <a:spLocks noChangeArrowheads="1"/>
            </p:cNvSpPr>
            <p:nvPr/>
          </p:nvSpPr>
          <p:spPr bwMode="auto">
            <a:xfrm>
              <a:off x="2671" y="2555"/>
              <a:ext cx="876" cy="1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endParaRPr lang="en-US" altLang="en-US" sz="1764"/>
            </a:p>
          </p:txBody>
        </p:sp>
        <p:sp>
          <p:nvSpPr>
            <p:cNvPr id="9273" name="Text Box 77"/>
            <p:cNvSpPr txBox="1">
              <a:spLocks noChangeArrowheads="1"/>
            </p:cNvSpPr>
            <p:nvPr/>
          </p:nvSpPr>
          <p:spPr bwMode="auto">
            <a:xfrm>
              <a:off x="2646" y="2544"/>
              <a:ext cx="923" cy="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sz="1764" b="1"/>
                <a:t>SERTS</a:t>
              </a:r>
              <a:endParaRPr lang="en-US" altLang="en-US" sz="1764">
                <a:latin typeface="Times New Roman" charset="0"/>
              </a:endParaRPr>
            </a:p>
          </p:txBody>
        </p:sp>
      </p:grpSp>
      <p:grpSp>
        <p:nvGrpSpPr>
          <p:cNvPr id="18" name="Group 78"/>
          <p:cNvGrpSpPr>
            <a:grpSpLocks/>
          </p:cNvGrpSpPr>
          <p:nvPr/>
        </p:nvGrpSpPr>
        <p:grpSpPr bwMode="auto">
          <a:xfrm>
            <a:off x="4644830" y="4236573"/>
            <a:ext cx="1615181" cy="351735"/>
            <a:chOff x="2646" y="2544"/>
            <a:chExt cx="923" cy="201"/>
          </a:xfrm>
        </p:grpSpPr>
        <p:sp>
          <p:nvSpPr>
            <p:cNvPr id="9270" name="Rectangle 79"/>
            <p:cNvSpPr>
              <a:spLocks noChangeArrowheads="1"/>
            </p:cNvSpPr>
            <p:nvPr/>
          </p:nvSpPr>
          <p:spPr bwMode="auto">
            <a:xfrm>
              <a:off x="2671" y="2555"/>
              <a:ext cx="876" cy="1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endParaRPr lang="en-US" altLang="en-US" sz="1764"/>
            </a:p>
          </p:txBody>
        </p:sp>
        <p:sp>
          <p:nvSpPr>
            <p:cNvPr id="9271" name="Text Box 80"/>
            <p:cNvSpPr txBox="1">
              <a:spLocks noChangeArrowheads="1"/>
            </p:cNvSpPr>
            <p:nvPr/>
          </p:nvSpPr>
          <p:spPr bwMode="auto">
            <a:xfrm>
              <a:off x="2646" y="2544"/>
              <a:ext cx="923" cy="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sz="1764" b="1"/>
                <a:t>SSERTS</a:t>
              </a:r>
              <a:endParaRPr lang="en-US" altLang="en-US" sz="1764">
                <a:latin typeface="Times New Roman" charset="0"/>
              </a:endParaRPr>
            </a:p>
          </p:txBody>
        </p:sp>
      </p:grpSp>
      <p:grpSp>
        <p:nvGrpSpPr>
          <p:cNvPr id="19" name="Group 81"/>
          <p:cNvGrpSpPr>
            <a:grpSpLocks/>
          </p:cNvGrpSpPr>
          <p:nvPr/>
        </p:nvGrpSpPr>
        <p:grpSpPr bwMode="auto">
          <a:xfrm>
            <a:off x="4644830" y="4236573"/>
            <a:ext cx="1615181" cy="351735"/>
            <a:chOff x="2646" y="2544"/>
            <a:chExt cx="923" cy="201"/>
          </a:xfrm>
        </p:grpSpPr>
        <p:sp>
          <p:nvSpPr>
            <p:cNvPr id="9268" name="Rectangle 82"/>
            <p:cNvSpPr>
              <a:spLocks noChangeArrowheads="1"/>
            </p:cNvSpPr>
            <p:nvPr/>
          </p:nvSpPr>
          <p:spPr bwMode="auto">
            <a:xfrm>
              <a:off x="2671" y="2555"/>
              <a:ext cx="876" cy="1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endParaRPr lang="en-US" altLang="en-US" sz="1764"/>
            </a:p>
          </p:txBody>
        </p:sp>
        <p:sp>
          <p:nvSpPr>
            <p:cNvPr id="9269" name="Text Box 83"/>
            <p:cNvSpPr txBox="1">
              <a:spLocks noChangeArrowheads="1"/>
            </p:cNvSpPr>
            <p:nvPr/>
          </p:nvSpPr>
          <p:spPr bwMode="auto">
            <a:xfrm>
              <a:off x="2646" y="2544"/>
              <a:ext cx="923" cy="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sz="1764" b="1"/>
                <a:t>ESSERTS</a:t>
              </a:r>
              <a:endParaRPr lang="en-US" altLang="en-US" sz="1764">
                <a:latin typeface="Times New Roman" charset="0"/>
              </a:endParaRPr>
            </a:p>
          </p:txBody>
        </p:sp>
      </p:grpSp>
      <p:grpSp>
        <p:nvGrpSpPr>
          <p:cNvPr id="20" name="Group 84"/>
          <p:cNvGrpSpPr>
            <a:grpSpLocks/>
          </p:cNvGrpSpPr>
          <p:nvPr/>
        </p:nvGrpSpPr>
        <p:grpSpPr bwMode="auto">
          <a:xfrm>
            <a:off x="4644830" y="4236573"/>
            <a:ext cx="1615181" cy="351735"/>
            <a:chOff x="2646" y="2544"/>
            <a:chExt cx="923" cy="201"/>
          </a:xfrm>
        </p:grpSpPr>
        <p:sp>
          <p:nvSpPr>
            <p:cNvPr id="9266" name="Rectangle 85"/>
            <p:cNvSpPr>
              <a:spLocks noChangeArrowheads="1"/>
            </p:cNvSpPr>
            <p:nvPr/>
          </p:nvSpPr>
          <p:spPr bwMode="auto">
            <a:xfrm>
              <a:off x="2671" y="2555"/>
              <a:ext cx="876" cy="1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endParaRPr lang="en-US" altLang="en-US" sz="1764"/>
            </a:p>
          </p:txBody>
        </p:sp>
        <p:sp>
          <p:nvSpPr>
            <p:cNvPr id="9267" name="Text Box 86"/>
            <p:cNvSpPr txBox="1">
              <a:spLocks noChangeArrowheads="1"/>
            </p:cNvSpPr>
            <p:nvPr/>
          </p:nvSpPr>
          <p:spPr bwMode="auto">
            <a:xfrm>
              <a:off x="2646" y="2544"/>
              <a:ext cx="923" cy="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sz="1764" b="1"/>
                <a:t>DESSERTS</a:t>
              </a:r>
              <a:endParaRPr lang="en-US" altLang="en-US" sz="1764">
                <a:latin typeface="Times New Roman" charset="0"/>
              </a:endParaRPr>
            </a:p>
          </p:txBody>
        </p:sp>
      </p:grpSp>
      <p:sp>
        <p:nvSpPr>
          <p:cNvPr id="324695" name="Rectangle 87"/>
          <p:cNvSpPr>
            <a:spLocks noChangeArrowheads="1"/>
          </p:cNvSpPr>
          <p:nvPr/>
        </p:nvSpPr>
        <p:spPr bwMode="auto">
          <a:xfrm>
            <a:off x="1330471" y="2202870"/>
            <a:ext cx="5823750" cy="283488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Courier New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urier New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urier New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urier New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urier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9pPr>
          </a:lstStyle>
          <a:p>
            <a:endParaRPr lang="en-US" altLang="en-US" sz="1764"/>
          </a:p>
        </p:txBody>
      </p:sp>
      <p:sp>
        <p:nvSpPr>
          <p:cNvPr id="324696" name="Rectangle 88"/>
          <p:cNvSpPr>
            <a:spLocks noChangeArrowheads="1"/>
          </p:cNvSpPr>
          <p:nvPr/>
        </p:nvSpPr>
        <p:spPr bwMode="auto">
          <a:xfrm>
            <a:off x="1725955" y="2482858"/>
            <a:ext cx="4483307" cy="283488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Courier New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urier New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urier New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urier New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urier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9pPr>
          </a:lstStyle>
          <a:p>
            <a:endParaRPr lang="en-US" altLang="en-US" sz="1764"/>
          </a:p>
        </p:txBody>
      </p:sp>
      <p:sp>
        <p:nvSpPr>
          <p:cNvPr id="324697" name="Rectangle 89"/>
          <p:cNvSpPr>
            <a:spLocks noChangeArrowheads="1"/>
          </p:cNvSpPr>
          <p:nvPr/>
        </p:nvSpPr>
        <p:spPr bwMode="auto">
          <a:xfrm>
            <a:off x="2142437" y="2194120"/>
            <a:ext cx="1494436" cy="278239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Courier New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urier New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urier New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urier New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urier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9pPr>
          </a:lstStyle>
          <a:p>
            <a:endParaRPr lang="en-US" altLang="en-US" sz="1764"/>
          </a:p>
        </p:txBody>
      </p:sp>
      <p:sp>
        <p:nvSpPr>
          <p:cNvPr id="324698" name="Rectangle 90"/>
          <p:cNvSpPr>
            <a:spLocks noChangeArrowheads="1"/>
          </p:cNvSpPr>
          <p:nvPr/>
        </p:nvSpPr>
        <p:spPr bwMode="auto">
          <a:xfrm>
            <a:off x="3633373" y="2194120"/>
            <a:ext cx="2246903" cy="278239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Courier New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urier New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urier New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urier New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urier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9pPr>
          </a:lstStyle>
          <a:p>
            <a:endParaRPr lang="en-US" altLang="en-US" sz="1764"/>
          </a:p>
        </p:txBody>
      </p:sp>
      <p:sp>
        <p:nvSpPr>
          <p:cNvPr id="324699" name="Rectangle 91"/>
          <p:cNvSpPr>
            <a:spLocks noChangeArrowheads="1"/>
          </p:cNvSpPr>
          <p:nvPr/>
        </p:nvSpPr>
        <p:spPr bwMode="auto">
          <a:xfrm>
            <a:off x="6067519" y="2197620"/>
            <a:ext cx="526727" cy="288738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Courier New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urier New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urier New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urier New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urier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9pPr>
          </a:lstStyle>
          <a:p>
            <a:endParaRPr lang="en-US" altLang="en-US" sz="1764"/>
          </a:p>
        </p:txBody>
      </p:sp>
      <p:sp>
        <p:nvSpPr>
          <p:cNvPr id="9264" name="Text Box 92">
            <a:hlinkClick r:id="" action="ppaction://hlinkshowjump?jump=nextslide"/>
          </p:cNvPr>
          <p:cNvSpPr txBox="1">
            <a:spLocks noChangeArrowheads="1"/>
          </p:cNvSpPr>
          <p:nvPr/>
        </p:nvSpPr>
        <p:spPr bwMode="auto">
          <a:xfrm>
            <a:off x="8652157" y="7055696"/>
            <a:ext cx="1259946" cy="2500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Courier New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urier New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urier New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urier New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urier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102" i="1">
                <a:latin typeface="Times New Roman" charset="0"/>
              </a:rPr>
              <a:t>skip simulation</a:t>
            </a:r>
          </a:p>
        </p:txBody>
      </p:sp>
      <p:sp>
        <p:nvSpPr>
          <p:cNvPr id="9265" name="Text Box 104"/>
          <p:cNvSpPr txBox="1">
            <a:spLocks noChangeArrowheads="1"/>
          </p:cNvSpPr>
          <p:nvPr/>
        </p:nvSpPr>
        <p:spPr bwMode="auto">
          <a:xfrm>
            <a:off x="529" y="7188690"/>
            <a:ext cx="5454516" cy="344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Courier New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urier New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urier New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urier New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urier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764" i="1">
                <a:latin typeface="Times New Roman" charset="0"/>
              </a:rPr>
              <a:t>Using portions of slides by Eric Roberts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5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err="1">
                <a:latin typeface="Courier" charset="0"/>
                <a:ea typeface="Courier" charset="0"/>
                <a:cs typeface="Courier" charset="0"/>
              </a:rPr>
              <a:t>reverseString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2778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4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4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46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4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4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46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4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4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46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4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4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4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4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4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4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4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4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4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4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4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4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4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 nodeType="clickPar">
                      <p:stCondLst>
                        <p:cond delay="indefinite"/>
                      </p:stCondLst>
                      <p:childTnLst>
                        <p:par>
                          <p:cTn id="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4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 nodeType="clickPar">
                      <p:stCondLst>
                        <p:cond delay="indefinite"/>
                      </p:stCondLst>
                      <p:childTnLst>
                        <p:par>
                          <p:cTn id="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4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 nodeType="clickPar">
                      <p:stCondLst>
                        <p:cond delay="indefinite"/>
                      </p:stCondLst>
                      <p:childTnLst>
                        <p:par>
                          <p:cTn id="8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4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 nodeType="clickPar">
                      <p:stCondLst>
                        <p:cond delay="indefinite"/>
                      </p:stCondLst>
                      <p:childTnLst>
                        <p:par>
                          <p:cTn id="9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4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 nodeType="clickPar">
                      <p:stCondLst>
                        <p:cond delay="indefinite"/>
                      </p:stCondLst>
                      <p:childTnLst>
                        <p:par>
                          <p:cTn id="9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4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 nodeType="clickPar">
                      <p:stCondLst>
                        <p:cond delay="indefinite"/>
                      </p:stCondLst>
                      <p:childTnLst>
                        <p:par>
                          <p:cTn id="10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4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 nodeType="clickPar">
                      <p:stCondLst>
                        <p:cond delay="indefinite"/>
                      </p:stCondLst>
                      <p:childTnLst>
                        <p:par>
                          <p:cTn id="1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4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 nodeType="clickPar">
                      <p:stCondLst>
                        <p:cond delay="indefinite"/>
                      </p:stCondLst>
                      <p:childTnLst>
                        <p:par>
                          <p:cTn id="1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4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 nodeType="clickPar">
                      <p:stCondLst>
                        <p:cond delay="indefinite"/>
                      </p:stCondLst>
                      <p:childTnLst>
                        <p:par>
                          <p:cTn id="1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4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 nodeType="clickPar">
                      <p:stCondLst>
                        <p:cond delay="indefinite"/>
                      </p:stCondLst>
                      <p:childTnLst>
                        <p:par>
                          <p:cTn id="1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7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4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 nodeType="clickPar">
                      <p:stCondLst>
                        <p:cond delay="indefinite"/>
                      </p:stCondLst>
                      <p:childTnLst>
                        <p:par>
                          <p:cTn id="1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4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 nodeType="clickPar">
                      <p:stCondLst>
                        <p:cond delay="indefinite"/>
                      </p:stCondLst>
                      <p:childTnLst>
                        <p:par>
                          <p:cTn id="1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4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 nodeType="clickPar">
                      <p:stCondLst>
                        <p:cond delay="indefinite"/>
                      </p:stCondLst>
                      <p:childTnLst>
                        <p:par>
                          <p:cTn id="1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3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4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 nodeType="clickPar">
                      <p:stCondLst>
                        <p:cond delay="indefinite"/>
                      </p:stCondLst>
                      <p:childTnLst>
                        <p:par>
                          <p:cTn id="1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4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 nodeType="clickPar">
                      <p:stCondLst>
                        <p:cond delay="indefinite"/>
                      </p:stCondLst>
                      <p:childTnLst>
                        <p:par>
                          <p:cTn id="1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4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 nodeType="clickPar">
                      <p:stCondLst>
                        <p:cond delay="indefinite"/>
                      </p:stCondLst>
                      <p:childTnLst>
                        <p:par>
                          <p:cTn id="1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9" presetID="1" presetClass="entr" presetSubtype="0" fill="hold" grpId="6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4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 nodeType="clickPar">
                      <p:stCondLst>
                        <p:cond delay="indefinite"/>
                      </p:stCondLst>
                      <p:childTnLst>
                        <p:par>
                          <p:cTn id="1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4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 nodeType="clickPar">
                      <p:stCondLst>
                        <p:cond delay="indefinite"/>
                      </p:stCondLst>
                      <p:childTnLst>
                        <p:par>
                          <p:cTn id="1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ntr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4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 nodeType="clickPar">
                      <p:stCondLst>
                        <p:cond delay="indefinite"/>
                      </p:stCondLst>
                      <p:childTnLst>
                        <p:par>
                          <p:cTn id="1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5" presetID="1" presetClass="entr" presetSubtype="0" fill="hold" grpId="7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4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 nodeType="clickPar">
                      <p:stCondLst>
                        <p:cond delay="indefinite"/>
                      </p:stCondLst>
                      <p:childTnLst>
                        <p:par>
                          <p:cTn id="1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ntr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4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 nodeType="clickPar">
                      <p:stCondLst>
                        <p:cond delay="indefinite"/>
                      </p:stCondLst>
                      <p:childTnLst>
                        <p:par>
                          <p:cTn id="1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88" presetID="1" presetClass="entr" presetSubtype="0" fill="hold" grpId="8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4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0" fill="hold" nodeType="clickPar">
                      <p:stCondLst>
                        <p:cond delay="indefinite"/>
                      </p:stCondLst>
                      <p:childTnLst>
                        <p:par>
                          <p:cTn id="19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4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4" fill="hold" nodeType="clickPar">
                      <p:stCondLst>
                        <p:cond delay="indefinite"/>
                      </p:stCondLst>
                      <p:childTnLst>
                        <p:par>
                          <p:cTn id="19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6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9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8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9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3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4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2" fill="hold" nodeType="clickPar">
                      <p:stCondLst>
                        <p:cond delay="indefinite"/>
                      </p:stCondLst>
                      <p:childTnLst>
                        <p:par>
                          <p:cTn id="2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4618" grpId="0" animBg="1"/>
      <p:bldP spid="324619" grpId="0" animBg="1"/>
      <p:bldP spid="324620" grpId="0" animBg="1"/>
      <p:bldP spid="324621" grpId="0"/>
      <p:bldP spid="324622" grpId="0" build="p" autoUpdateAnimBg="0"/>
      <p:bldP spid="324623" grpId="0"/>
      <p:bldP spid="324624" grpId="0" build="p" autoUpdateAnimBg="0"/>
      <p:bldP spid="324625" grpId="0" build="p" autoUpdateAnimBg="0"/>
      <p:bldP spid="324626" grpId="0" animBg="1"/>
      <p:bldP spid="324627" grpId="0" animBg="1"/>
      <p:bldP spid="324628" grpId="0" animBg="1"/>
      <p:bldP spid="324631" grpId="0"/>
      <p:bldP spid="324641" grpId="0"/>
      <p:bldP spid="324641" grpId="1"/>
      <p:bldP spid="324642" grpId="0" animBg="1"/>
      <p:bldP spid="324643" grpId="0" animBg="1"/>
      <p:bldP spid="324695" grpId="0" animBg="1"/>
      <p:bldP spid="324696" grpId="0" animBg="1"/>
      <p:bldP spid="324696" grpId="1" animBg="1"/>
      <p:bldP spid="324696" grpId="2" animBg="1"/>
      <p:bldP spid="324696" grpId="3" animBg="1"/>
      <p:bldP spid="324696" grpId="4" animBg="1"/>
      <p:bldP spid="324696" grpId="5" animBg="1"/>
      <p:bldP spid="324696" grpId="6" animBg="1"/>
      <p:bldP spid="324696" grpId="7" animBg="1"/>
      <p:bldP spid="324697" grpId="0" animBg="1"/>
      <p:bldP spid="324698" grpId="0" animBg="1"/>
      <p:bldP spid="324698" grpId="1" animBg="1"/>
      <p:bldP spid="324698" grpId="2" animBg="1"/>
      <p:bldP spid="324698" grpId="3" animBg="1"/>
      <p:bldP spid="324698" grpId="4" animBg="1"/>
      <p:bldP spid="324698" grpId="5" animBg="1"/>
      <p:bldP spid="324698" grpId="6" animBg="1"/>
      <p:bldP spid="324698" grpId="7" animBg="1"/>
      <p:bldP spid="324698" grpId="8" animBg="1"/>
      <p:bldP spid="324699" grpId="0" animBg="1"/>
      <p:bldP spid="324699" grpId="1" animBg="1"/>
      <p:bldP spid="324699" grpId="2" animBg="1"/>
      <p:bldP spid="324699" grpId="3" animBg="1"/>
      <p:bldP spid="324699" grpId="4" animBg="1"/>
      <p:bldP spid="324699" grpId="5" animBg="1"/>
      <p:bldP spid="324699" grpId="6" animBg="1"/>
      <p:bldP spid="324699" grpId="7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Rectangle 1"/>
          <p:cNvSpPr>
            <a:spLocks noChangeArrowheads="1"/>
          </p:cNvSpPr>
          <p:nvPr/>
        </p:nvSpPr>
        <p:spPr bwMode="auto">
          <a:xfrm>
            <a:off x="1600200" y="2971800"/>
            <a:ext cx="11430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6720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Courier" charset="0"/>
                <a:ea typeface="Courier" charset="0"/>
                <a:cs typeface="Courier" charset="0"/>
              </a:rPr>
              <a:t>H</a:t>
            </a:r>
          </a:p>
        </p:txBody>
      </p:sp>
      <p:sp>
        <p:nvSpPr>
          <p:cNvPr id="47106" name="Rectangle 2"/>
          <p:cNvSpPr>
            <a:spLocks noChangeArrowheads="1"/>
          </p:cNvSpPr>
          <p:nvPr/>
        </p:nvSpPr>
        <p:spPr bwMode="auto">
          <a:xfrm>
            <a:off x="2743200" y="2971800"/>
            <a:ext cx="11430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6720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Courier" charset="0"/>
                <a:ea typeface="Courier" charset="0"/>
                <a:cs typeface="Courier" charset="0"/>
              </a:rPr>
              <a:t>e</a:t>
            </a:r>
          </a:p>
        </p:txBody>
      </p:sp>
      <p:sp>
        <p:nvSpPr>
          <p:cNvPr id="47107" name="Rectangle 3"/>
          <p:cNvSpPr>
            <a:spLocks noChangeArrowheads="1"/>
          </p:cNvSpPr>
          <p:nvPr/>
        </p:nvSpPr>
        <p:spPr bwMode="auto">
          <a:xfrm>
            <a:off x="3886200" y="2971800"/>
            <a:ext cx="11430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6720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 dirty="0">
                <a:latin typeface="Courier" charset="0"/>
                <a:ea typeface="Courier" charset="0"/>
                <a:cs typeface="Courier" charset="0"/>
              </a:rPr>
              <a:t>l</a:t>
            </a:r>
          </a:p>
        </p:txBody>
      </p:sp>
      <p:sp>
        <p:nvSpPr>
          <p:cNvPr id="47108" name="Rectangle 4"/>
          <p:cNvSpPr>
            <a:spLocks noChangeArrowheads="1"/>
          </p:cNvSpPr>
          <p:nvPr/>
        </p:nvSpPr>
        <p:spPr bwMode="auto">
          <a:xfrm>
            <a:off x="5029200" y="2971800"/>
            <a:ext cx="11430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6720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Courier" charset="0"/>
                <a:ea typeface="Courier" charset="0"/>
                <a:cs typeface="Courier" charset="0"/>
              </a:rPr>
              <a:t>l</a:t>
            </a:r>
          </a:p>
        </p:txBody>
      </p:sp>
      <p:sp>
        <p:nvSpPr>
          <p:cNvPr id="47109" name="Rectangle 5"/>
          <p:cNvSpPr>
            <a:spLocks noChangeArrowheads="1"/>
          </p:cNvSpPr>
          <p:nvPr/>
        </p:nvSpPr>
        <p:spPr bwMode="auto">
          <a:xfrm>
            <a:off x="6172200" y="2971800"/>
            <a:ext cx="11430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6720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Courier" charset="0"/>
                <a:ea typeface="Courier" charset="0"/>
                <a:cs typeface="Courier" charset="0"/>
              </a:rPr>
              <a:t>o</a:t>
            </a:r>
          </a:p>
        </p:txBody>
      </p:sp>
      <p:sp>
        <p:nvSpPr>
          <p:cNvPr id="47110" name="Rectangle 6"/>
          <p:cNvSpPr>
            <a:spLocks noChangeArrowheads="1"/>
          </p:cNvSpPr>
          <p:nvPr/>
        </p:nvSpPr>
        <p:spPr bwMode="auto">
          <a:xfrm>
            <a:off x="7315200" y="2971800"/>
            <a:ext cx="11430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6720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Courier" charset="0"/>
                <a:ea typeface="Courier" charset="0"/>
                <a:cs typeface="Courier" charset="0"/>
              </a:rPr>
              <a:t>!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95" name="Group 3"/>
          <p:cNvGrpSpPr>
            <a:grpSpLocks/>
          </p:cNvGrpSpPr>
          <p:nvPr/>
        </p:nvGrpSpPr>
        <p:grpSpPr bwMode="auto">
          <a:xfrm>
            <a:off x="546505" y="1036637"/>
            <a:ext cx="8987614" cy="729719"/>
            <a:chOff x="288" y="1103"/>
            <a:chExt cx="5136" cy="417"/>
          </a:xfrm>
        </p:grpSpPr>
        <p:sp>
          <p:nvSpPr>
            <p:cNvPr id="8225" name="Rectangle 4"/>
            <p:cNvSpPr>
              <a:spLocks noChangeArrowheads="1"/>
            </p:cNvSpPr>
            <p:nvPr/>
          </p:nvSpPr>
          <p:spPr bwMode="auto">
            <a:xfrm>
              <a:off x="288" y="1103"/>
              <a:ext cx="5136" cy="41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 algn="ctr"/>
              <a:endParaRPr lang="en-US" altLang="en-US" sz="1764" b="1"/>
            </a:p>
          </p:txBody>
        </p:sp>
        <p:sp>
          <p:nvSpPr>
            <p:cNvPr id="8226" name="Text Box 5"/>
            <p:cNvSpPr txBox="1">
              <a:spLocks noChangeArrowheads="1"/>
            </p:cNvSpPr>
            <p:nvPr/>
          </p:nvSpPr>
          <p:spPr bwMode="auto">
            <a:xfrm>
              <a:off x="384" y="1103"/>
              <a:ext cx="4944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2205" b="1"/>
                <a:t>int length()</a:t>
              </a:r>
            </a:p>
          </p:txBody>
        </p:sp>
        <p:sp>
          <p:nvSpPr>
            <p:cNvPr id="8227" name="Text Box 6"/>
            <p:cNvSpPr txBox="1">
              <a:spLocks noChangeArrowheads="1"/>
            </p:cNvSpPr>
            <p:nvPr/>
          </p:nvSpPr>
          <p:spPr bwMode="auto">
            <a:xfrm>
              <a:off x="576" y="1280"/>
              <a:ext cx="4800" cy="2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1984">
                  <a:latin typeface="Times New Roman" charset="0"/>
                </a:rPr>
                <a:t>Returns the length of the string</a:t>
              </a:r>
            </a:p>
          </p:txBody>
        </p:sp>
      </p:grpSp>
      <p:grpSp>
        <p:nvGrpSpPr>
          <p:cNvPr id="8196" name="Group 7"/>
          <p:cNvGrpSpPr>
            <a:grpSpLocks/>
          </p:cNvGrpSpPr>
          <p:nvPr/>
        </p:nvGrpSpPr>
        <p:grpSpPr bwMode="auto">
          <a:xfrm>
            <a:off x="546505" y="1750604"/>
            <a:ext cx="8987614" cy="743718"/>
            <a:chOff x="288" y="1511"/>
            <a:chExt cx="5136" cy="425"/>
          </a:xfrm>
        </p:grpSpPr>
        <p:sp>
          <p:nvSpPr>
            <p:cNvPr id="8222" name="Rectangle 8"/>
            <p:cNvSpPr>
              <a:spLocks noChangeArrowheads="1"/>
            </p:cNvSpPr>
            <p:nvPr/>
          </p:nvSpPr>
          <p:spPr bwMode="auto">
            <a:xfrm>
              <a:off x="288" y="1519"/>
              <a:ext cx="5136" cy="41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 algn="ctr"/>
              <a:endParaRPr lang="en-US" altLang="en-US" sz="1764" b="1"/>
            </a:p>
          </p:txBody>
        </p:sp>
        <p:sp>
          <p:nvSpPr>
            <p:cNvPr id="8223" name="Text Box 9"/>
            <p:cNvSpPr txBox="1">
              <a:spLocks noChangeArrowheads="1"/>
            </p:cNvSpPr>
            <p:nvPr/>
          </p:nvSpPr>
          <p:spPr bwMode="auto">
            <a:xfrm>
              <a:off x="384" y="1511"/>
              <a:ext cx="4944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2205" b="1"/>
                <a:t>char charAt(int index)</a:t>
              </a:r>
            </a:p>
          </p:txBody>
        </p:sp>
        <p:sp>
          <p:nvSpPr>
            <p:cNvPr id="8224" name="Text Box 10"/>
            <p:cNvSpPr txBox="1">
              <a:spLocks noChangeArrowheads="1"/>
            </p:cNvSpPr>
            <p:nvPr/>
          </p:nvSpPr>
          <p:spPr bwMode="auto">
            <a:xfrm>
              <a:off x="576" y="1696"/>
              <a:ext cx="4800" cy="2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1984">
                  <a:latin typeface="Times New Roman" charset="0"/>
                </a:rPr>
                <a:t>Returns the character at the specified index.  Note: Strings indexed starting at 0.</a:t>
              </a:r>
            </a:p>
          </p:txBody>
        </p:sp>
      </p:grpSp>
      <p:grpSp>
        <p:nvGrpSpPr>
          <p:cNvPr id="4" name="Group 11"/>
          <p:cNvGrpSpPr>
            <a:grpSpLocks/>
          </p:cNvGrpSpPr>
          <p:nvPr/>
        </p:nvGrpSpPr>
        <p:grpSpPr bwMode="auto">
          <a:xfrm>
            <a:off x="546505" y="2478573"/>
            <a:ext cx="8987614" cy="743718"/>
            <a:chOff x="288" y="1927"/>
            <a:chExt cx="5136" cy="425"/>
          </a:xfrm>
        </p:grpSpPr>
        <p:sp>
          <p:nvSpPr>
            <p:cNvPr id="8219" name="Rectangle 12"/>
            <p:cNvSpPr>
              <a:spLocks noChangeArrowheads="1"/>
            </p:cNvSpPr>
            <p:nvPr/>
          </p:nvSpPr>
          <p:spPr bwMode="auto">
            <a:xfrm>
              <a:off x="288" y="1935"/>
              <a:ext cx="5136" cy="41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 algn="ctr"/>
              <a:endParaRPr lang="en-US" altLang="en-US" sz="1764" b="1"/>
            </a:p>
          </p:txBody>
        </p:sp>
        <p:sp>
          <p:nvSpPr>
            <p:cNvPr id="8220" name="Text Box 13"/>
            <p:cNvSpPr txBox="1">
              <a:spLocks noChangeArrowheads="1"/>
            </p:cNvSpPr>
            <p:nvPr/>
          </p:nvSpPr>
          <p:spPr bwMode="auto">
            <a:xfrm>
              <a:off x="384" y="1927"/>
              <a:ext cx="4944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2205" b="1"/>
                <a:t>String substring(int p1, int p2)</a:t>
              </a:r>
            </a:p>
          </p:txBody>
        </p:sp>
        <p:sp>
          <p:nvSpPr>
            <p:cNvPr id="8221" name="Text Box 14"/>
            <p:cNvSpPr txBox="1">
              <a:spLocks noChangeArrowheads="1"/>
            </p:cNvSpPr>
            <p:nvPr/>
          </p:nvSpPr>
          <p:spPr bwMode="auto">
            <a:xfrm>
              <a:off x="576" y="2112"/>
              <a:ext cx="4800" cy="2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1984">
                  <a:latin typeface="Times New Roman" charset="0"/>
                </a:rPr>
                <a:t>Returns the substring beginning at </a:t>
              </a:r>
              <a:r>
                <a:rPr lang="en-US" altLang="en-US" sz="1984" b="1"/>
                <a:t>p1</a:t>
              </a:r>
              <a:r>
                <a:rPr lang="en-US" altLang="en-US" sz="1984">
                  <a:latin typeface="Times New Roman" charset="0"/>
                </a:rPr>
                <a:t> and extending up to but not including </a:t>
              </a:r>
              <a:r>
                <a:rPr lang="en-US" altLang="en-US" sz="1984" b="1"/>
                <a:t>p2</a:t>
              </a:r>
            </a:p>
          </p:txBody>
        </p:sp>
      </p:grpSp>
      <p:grpSp>
        <p:nvGrpSpPr>
          <p:cNvPr id="5" name="Group 15"/>
          <p:cNvGrpSpPr>
            <a:grpSpLocks/>
          </p:cNvGrpSpPr>
          <p:nvPr/>
        </p:nvGrpSpPr>
        <p:grpSpPr bwMode="auto">
          <a:xfrm>
            <a:off x="546505" y="3220543"/>
            <a:ext cx="8987614" cy="729719"/>
            <a:chOff x="288" y="1103"/>
            <a:chExt cx="5136" cy="417"/>
          </a:xfrm>
        </p:grpSpPr>
        <p:sp>
          <p:nvSpPr>
            <p:cNvPr id="8216" name="Rectangle 16"/>
            <p:cNvSpPr>
              <a:spLocks noChangeArrowheads="1"/>
            </p:cNvSpPr>
            <p:nvPr/>
          </p:nvSpPr>
          <p:spPr bwMode="auto">
            <a:xfrm>
              <a:off x="288" y="1103"/>
              <a:ext cx="5136" cy="41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 algn="ctr"/>
              <a:endParaRPr lang="en-US" altLang="en-US" sz="1764" b="1"/>
            </a:p>
          </p:txBody>
        </p:sp>
        <p:sp>
          <p:nvSpPr>
            <p:cNvPr id="8217" name="Text Box 17"/>
            <p:cNvSpPr txBox="1">
              <a:spLocks noChangeArrowheads="1"/>
            </p:cNvSpPr>
            <p:nvPr/>
          </p:nvSpPr>
          <p:spPr bwMode="auto">
            <a:xfrm>
              <a:off x="384" y="1103"/>
              <a:ext cx="4944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2205" b="1"/>
                <a:t>String substring(int p1)</a:t>
              </a:r>
            </a:p>
          </p:txBody>
        </p:sp>
        <p:sp>
          <p:nvSpPr>
            <p:cNvPr id="8218" name="Text Box 18"/>
            <p:cNvSpPr txBox="1">
              <a:spLocks noChangeArrowheads="1"/>
            </p:cNvSpPr>
            <p:nvPr/>
          </p:nvSpPr>
          <p:spPr bwMode="auto">
            <a:xfrm>
              <a:off x="576" y="1280"/>
              <a:ext cx="4800" cy="2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1984">
                  <a:latin typeface="Times New Roman" charset="0"/>
                </a:rPr>
                <a:t>Returns substring beginning at </a:t>
              </a:r>
              <a:r>
                <a:rPr lang="en-US" altLang="en-US" sz="1984" b="1"/>
                <a:t>p1</a:t>
              </a:r>
              <a:r>
                <a:rPr lang="en-US" altLang="en-US" sz="1984">
                  <a:latin typeface="Times New Roman" charset="0"/>
                </a:rPr>
                <a:t> and extending through end of string.</a:t>
              </a:r>
            </a:p>
          </p:txBody>
        </p:sp>
      </p:grpSp>
      <p:grpSp>
        <p:nvGrpSpPr>
          <p:cNvPr id="6" name="Group 19"/>
          <p:cNvGrpSpPr>
            <a:grpSpLocks/>
          </p:cNvGrpSpPr>
          <p:nvPr/>
        </p:nvGrpSpPr>
        <p:grpSpPr bwMode="auto">
          <a:xfrm>
            <a:off x="546505" y="3934510"/>
            <a:ext cx="8987614" cy="743718"/>
            <a:chOff x="288" y="1511"/>
            <a:chExt cx="5136" cy="425"/>
          </a:xfrm>
        </p:grpSpPr>
        <p:sp>
          <p:nvSpPr>
            <p:cNvPr id="8213" name="Rectangle 20"/>
            <p:cNvSpPr>
              <a:spLocks noChangeArrowheads="1"/>
            </p:cNvSpPr>
            <p:nvPr/>
          </p:nvSpPr>
          <p:spPr bwMode="auto">
            <a:xfrm>
              <a:off x="288" y="1519"/>
              <a:ext cx="5136" cy="41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 algn="ctr"/>
              <a:endParaRPr lang="en-US" altLang="en-US" sz="1764" b="1"/>
            </a:p>
          </p:txBody>
        </p:sp>
        <p:sp>
          <p:nvSpPr>
            <p:cNvPr id="8214" name="Text Box 21"/>
            <p:cNvSpPr txBox="1">
              <a:spLocks noChangeArrowheads="1"/>
            </p:cNvSpPr>
            <p:nvPr/>
          </p:nvSpPr>
          <p:spPr bwMode="auto">
            <a:xfrm>
              <a:off x="384" y="1511"/>
              <a:ext cx="4944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2205" b="1"/>
                <a:t>boolean equals(String s2)</a:t>
              </a:r>
            </a:p>
          </p:txBody>
        </p:sp>
        <p:sp>
          <p:nvSpPr>
            <p:cNvPr id="8215" name="Text Box 22"/>
            <p:cNvSpPr txBox="1">
              <a:spLocks noChangeArrowheads="1"/>
            </p:cNvSpPr>
            <p:nvPr/>
          </p:nvSpPr>
          <p:spPr bwMode="auto">
            <a:xfrm>
              <a:off x="576" y="1696"/>
              <a:ext cx="4800" cy="2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1984">
                  <a:latin typeface="Times New Roman" charset="0"/>
                </a:rPr>
                <a:t>Returns true if string </a:t>
              </a:r>
              <a:r>
                <a:rPr lang="en-US" altLang="en-US" sz="1984" b="1"/>
                <a:t>s2</a:t>
              </a:r>
              <a:r>
                <a:rPr lang="en-US" altLang="en-US" sz="1984">
                  <a:latin typeface="Times New Roman" charset="0"/>
                </a:rPr>
                <a:t> is equal to the receiver string.  This is case sensitive.</a:t>
              </a:r>
            </a:p>
          </p:txBody>
        </p:sp>
      </p:grpSp>
      <p:grpSp>
        <p:nvGrpSpPr>
          <p:cNvPr id="7" name="Group 23"/>
          <p:cNvGrpSpPr>
            <a:grpSpLocks/>
          </p:cNvGrpSpPr>
          <p:nvPr/>
        </p:nvGrpSpPr>
        <p:grpSpPr bwMode="auto">
          <a:xfrm>
            <a:off x="546505" y="4662479"/>
            <a:ext cx="8987614" cy="743718"/>
            <a:chOff x="288" y="1927"/>
            <a:chExt cx="5136" cy="425"/>
          </a:xfrm>
        </p:grpSpPr>
        <p:sp>
          <p:nvSpPr>
            <p:cNvPr id="8210" name="Rectangle 24"/>
            <p:cNvSpPr>
              <a:spLocks noChangeArrowheads="1"/>
            </p:cNvSpPr>
            <p:nvPr/>
          </p:nvSpPr>
          <p:spPr bwMode="auto">
            <a:xfrm>
              <a:off x="288" y="1935"/>
              <a:ext cx="5136" cy="41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 algn="ctr"/>
              <a:endParaRPr lang="en-US" altLang="en-US" sz="1764" b="1"/>
            </a:p>
          </p:txBody>
        </p:sp>
        <p:sp>
          <p:nvSpPr>
            <p:cNvPr id="8211" name="Text Box 25"/>
            <p:cNvSpPr txBox="1">
              <a:spLocks noChangeArrowheads="1"/>
            </p:cNvSpPr>
            <p:nvPr/>
          </p:nvSpPr>
          <p:spPr bwMode="auto">
            <a:xfrm>
              <a:off x="384" y="1927"/>
              <a:ext cx="4944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2205" b="1" dirty="0" err="1"/>
                <a:t>int</a:t>
              </a:r>
              <a:r>
                <a:rPr lang="en-US" altLang="en-US" sz="2205" b="1" dirty="0"/>
                <a:t> </a:t>
              </a:r>
              <a:r>
                <a:rPr lang="en-US" altLang="en-US" sz="2205" b="1" dirty="0" err="1"/>
                <a:t>compareTo</a:t>
              </a:r>
              <a:r>
                <a:rPr lang="en-US" altLang="en-US" sz="2205" b="1" dirty="0"/>
                <a:t>(String s2)</a:t>
              </a:r>
            </a:p>
          </p:txBody>
        </p:sp>
        <p:sp>
          <p:nvSpPr>
            <p:cNvPr id="8212" name="Text Box 26"/>
            <p:cNvSpPr txBox="1">
              <a:spLocks noChangeArrowheads="1"/>
            </p:cNvSpPr>
            <p:nvPr/>
          </p:nvSpPr>
          <p:spPr bwMode="auto">
            <a:xfrm>
              <a:off x="576" y="2112"/>
              <a:ext cx="4800" cy="2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1984">
                  <a:latin typeface="Times New Roman" charset="0"/>
                </a:rPr>
                <a:t>Returns integer whose sign indicates how strings compare in lexicographic order</a:t>
              </a:r>
            </a:p>
          </p:txBody>
        </p:sp>
      </p:grpSp>
      <p:grpSp>
        <p:nvGrpSpPr>
          <p:cNvPr id="8" name="Group 27"/>
          <p:cNvGrpSpPr>
            <a:grpSpLocks/>
          </p:cNvGrpSpPr>
          <p:nvPr/>
        </p:nvGrpSpPr>
        <p:grpSpPr bwMode="auto">
          <a:xfrm>
            <a:off x="546505" y="5388698"/>
            <a:ext cx="8987614" cy="743717"/>
            <a:chOff x="288" y="1927"/>
            <a:chExt cx="5136" cy="425"/>
          </a:xfrm>
        </p:grpSpPr>
        <p:sp>
          <p:nvSpPr>
            <p:cNvPr id="8207" name="Rectangle 28"/>
            <p:cNvSpPr>
              <a:spLocks noChangeArrowheads="1"/>
            </p:cNvSpPr>
            <p:nvPr/>
          </p:nvSpPr>
          <p:spPr bwMode="auto">
            <a:xfrm>
              <a:off x="288" y="1935"/>
              <a:ext cx="5136" cy="41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 algn="ctr"/>
              <a:endParaRPr lang="en-US" altLang="en-US" sz="1764" b="1"/>
            </a:p>
          </p:txBody>
        </p:sp>
        <p:sp>
          <p:nvSpPr>
            <p:cNvPr id="8208" name="Text Box 29"/>
            <p:cNvSpPr txBox="1">
              <a:spLocks noChangeArrowheads="1"/>
            </p:cNvSpPr>
            <p:nvPr/>
          </p:nvSpPr>
          <p:spPr bwMode="auto">
            <a:xfrm>
              <a:off x="384" y="1927"/>
              <a:ext cx="4944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2205" b="1"/>
                <a:t>int indexOf(char ch)  </a:t>
              </a:r>
              <a:r>
                <a:rPr lang="en-US" altLang="en-US" sz="2205" b="1" i="1">
                  <a:latin typeface="Times New Roman" charset="0"/>
                </a:rPr>
                <a:t>or</a:t>
              </a:r>
              <a:r>
                <a:rPr lang="en-US" altLang="en-US" sz="2205" b="1"/>
                <a:t>  int indexOf(String s)</a:t>
              </a:r>
            </a:p>
          </p:txBody>
        </p:sp>
        <p:sp>
          <p:nvSpPr>
            <p:cNvPr id="8209" name="Text Box 30"/>
            <p:cNvSpPr txBox="1">
              <a:spLocks noChangeArrowheads="1"/>
            </p:cNvSpPr>
            <p:nvPr/>
          </p:nvSpPr>
          <p:spPr bwMode="auto">
            <a:xfrm>
              <a:off x="576" y="2112"/>
              <a:ext cx="4800" cy="2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1984">
                  <a:latin typeface="Times New Roman" charset="0"/>
                </a:rPr>
                <a:t>Returns index of first occurrence of the character or the string, or -1 if not found</a:t>
              </a:r>
            </a:p>
          </p:txBody>
        </p:sp>
      </p:grpSp>
      <p:grpSp>
        <p:nvGrpSpPr>
          <p:cNvPr id="9" name="Group 31"/>
          <p:cNvGrpSpPr>
            <a:grpSpLocks/>
          </p:cNvGrpSpPr>
          <p:nvPr/>
        </p:nvGrpSpPr>
        <p:grpSpPr bwMode="auto">
          <a:xfrm>
            <a:off x="546505" y="6116669"/>
            <a:ext cx="8987614" cy="743717"/>
            <a:chOff x="288" y="1927"/>
            <a:chExt cx="5136" cy="425"/>
          </a:xfrm>
        </p:grpSpPr>
        <p:sp>
          <p:nvSpPr>
            <p:cNvPr id="8204" name="Rectangle 32"/>
            <p:cNvSpPr>
              <a:spLocks noChangeArrowheads="1"/>
            </p:cNvSpPr>
            <p:nvPr/>
          </p:nvSpPr>
          <p:spPr bwMode="auto">
            <a:xfrm>
              <a:off x="288" y="1935"/>
              <a:ext cx="5136" cy="41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 algn="ctr"/>
              <a:endParaRPr lang="en-US" altLang="en-US" sz="1764" b="1"/>
            </a:p>
          </p:txBody>
        </p:sp>
        <p:sp>
          <p:nvSpPr>
            <p:cNvPr id="8205" name="Text Box 33"/>
            <p:cNvSpPr txBox="1">
              <a:spLocks noChangeArrowheads="1"/>
            </p:cNvSpPr>
            <p:nvPr/>
          </p:nvSpPr>
          <p:spPr bwMode="auto">
            <a:xfrm>
              <a:off x="384" y="1927"/>
              <a:ext cx="4944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2205" b="1"/>
                <a:t>String toLowerCase()</a:t>
              </a:r>
              <a:r>
                <a:rPr lang="en-US" altLang="en-US" sz="1764"/>
                <a:t>  </a:t>
              </a:r>
              <a:r>
                <a:rPr lang="en-US" altLang="en-US" sz="2205" b="1" i="1">
                  <a:latin typeface="Times New Roman" charset="0"/>
                </a:rPr>
                <a:t>or</a:t>
              </a:r>
              <a:r>
                <a:rPr lang="en-US" altLang="en-US" sz="1764"/>
                <a:t>  </a:t>
              </a:r>
              <a:r>
                <a:rPr lang="en-US" altLang="en-US" sz="2205" b="1"/>
                <a:t>String toUpperCase()</a:t>
              </a:r>
            </a:p>
          </p:txBody>
        </p:sp>
        <p:sp>
          <p:nvSpPr>
            <p:cNvPr id="8206" name="Text Box 34"/>
            <p:cNvSpPr txBox="1">
              <a:spLocks noChangeArrowheads="1"/>
            </p:cNvSpPr>
            <p:nvPr/>
          </p:nvSpPr>
          <p:spPr bwMode="auto">
            <a:xfrm>
              <a:off x="576" y="2112"/>
              <a:ext cx="4800" cy="2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1984">
                  <a:latin typeface="Times New Roman" charset="0"/>
                </a:rPr>
                <a:t>Returns a lowercase or uppercase version of the receiver string</a:t>
              </a:r>
            </a:p>
          </p:txBody>
        </p:sp>
      </p:grpSp>
      <p:sp>
        <p:nvSpPr>
          <p:cNvPr id="8203" name="Text Box 35"/>
          <p:cNvSpPr txBox="1">
            <a:spLocks noChangeArrowheads="1"/>
          </p:cNvSpPr>
          <p:nvPr/>
        </p:nvSpPr>
        <p:spPr bwMode="auto">
          <a:xfrm>
            <a:off x="529" y="6853386"/>
            <a:ext cx="5454516" cy="344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Courier New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urier New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urier New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urier New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urier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764" i="1" dirty="0">
                <a:latin typeface="Times New Roman" charset="0"/>
              </a:rPr>
              <a:t>Using portions of slides by Eric Roberts</a:t>
            </a:r>
          </a:p>
        </p:txBody>
      </p:sp>
      <p:sp>
        <p:nvSpPr>
          <p:cNvPr id="37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Useful String methods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8351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idx="1"/>
          </p:nvPr>
        </p:nvSpPr>
        <p:spPr>
          <a:xfrm>
            <a:off x="503238" y="1265237"/>
            <a:ext cx="9070975" cy="4989513"/>
          </a:xfrm>
          <a:ln/>
        </p:spPr>
        <p:txBody>
          <a:bodyPr>
            <a:normAutofit lnSpcReduction="10000"/>
          </a:bodyPr>
          <a:lstStyle/>
          <a:p>
            <a:pPr marL="431800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dirty="0"/>
              <a:t>A </a:t>
            </a:r>
            <a:r>
              <a:rPr lang="en-US" altLang="en-US" b="1" i="1" dirty="0">
                <a:solidFill>
                  <a:srgbClr val="0000FF"/>
                </a:solidFill>
              </a:rPr>
              <a:t>palindrome</a:t>
            </a:r>
            <a:r>
              <a:rPr lang="en-US" altLang="en-US" dirty="0"/>
              <a:t> is a string that reads the same forwards and backwards.</a:t>
            </a:r>
          </a:p>
          <a:p>
            <a:pPr marL="431800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dirty="0"/>
              <a:t>For example:</a:t>
            </a:r>
          </a:p>
          <a:p>
            <a:pPr marL="863600" lvl="1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dirty="0"/>
              <a:t>Abba</a:t>
            </a:r>
          </a:p>
          <a:p>
            <a:pPr marL="863600" lvl="1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dirty="0"/>
              <a:t>Racecar</a:t>
            </a:r>
          </a:p>
          <a:p>
            <a:pPr marL="863600" lvl="1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dirty="0"/>
              <a:t>Kayak</a:t>
            </a:r>
          </a:p>
          <a:p>
            <a:pPr marL="863600" lvl="1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dirty="0"/>
              <a:t>Mr. Owl ate my metal worm.</a:t>
            </a:r>
          </a:p>
          <a:p>
            <a:pPr marL="863600" lvl="1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dirty="0"/>
              <a:t>Go hang a salami!  I'm a lasagna hog.</a:t>
            </a:r>
          </a:p>
          <a:p>
            <a:pPr marL="863600" lvl="1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dirty="0" err="1"/>
              <a:t>Elu</a:t>
            </a:r>
            <a:r>
              <a:rPr lang="en-US" dirty="0"/>
              <a:t> par </a:t>
            </a:r>
            <a:r>
              <a:rPr lang="en-US" dirty="0" err="1"/>
              <a:t>cette</a:t>
            </a:r>
            <a:r>
              <a:rPr lang="en-US" dirty="0"/>
              <a:t> </a:t>
            </a:r>
            <a:r>
              <a:rPr lang="en-US" dirty="0" err="1"/>
              <a:t>crapule</a:t>
            </a:r>
            <a:endParaRPr lang="en-US" altLang="en-US" dirty="0"/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Palindrome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563178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791421" y="2955492"/>
            <a:ext cx="6862763" cy="11228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F0055"/>
                </a:solidFill>
                <a:latin typeface="Monaco" charset="0"/>
              </a:rPr>
              <a:t>private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 err="1">
                <a:solidFill>
                  <a:srgbClr val="7F0055"/>
                </a:solidFill>
                <a:latin typeface="Monaco" charset="0"/>
              </a:rPr>
              <a:t>boolean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Monaco" charset="0"/>
              </a:rPr>
              <a:t>isPalindrome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(String </a:t>
            </a:r>
            <a:r>
              <a:rPr lang="en-US" b="1" dirty="0">
                <a:solidFill>
                  <a:srgbClr val="6A3E3E"/>
                </a:solidFill>
                <a:latin typeface="Monaco" charset="0"/>
              </a:rPr>
              <a:t>original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)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String </a:t>
            </a:r>
            <a:r>
              <a:rPr lang="en-US" dirty="0">
                <a:solidFill>
                  <a:srgbClr val="6A3E3E"/>
                </a:solidFill>
                <a:latin typeface="Monaco" charset="0"/>
              </a:rPr>
              <a:t>reversed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= reverse(</a:t>
            </a:r>
            <a:r>
              <a:rPr lang="en-US" dirty="0">
                <a:solidFill>
                  <a:srgbClr val="6A3E3E"/>
                </a:solidFill>
                <a:latin typeface="Monaco" charset="0"/>
              </a:rPr>
              <a:t>original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return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6A3E3E"/>
                </a:solidFill>
                <a:latin typeface="Monaco" charset="0"/>
              </a:rPr>
              <a:t>reversed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== </a:t>
            </a:r>
            <a:r>
              <a:rPr lang="en-US" b="1" dirty="0">
                <a:solidFill>
                  <a:srgbClr val="6A3E3E"/>
                </a:solidFill>
                <a:latin typeface="Monaco" charset="0"/>
              </a:rPr>
              <a:t>original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}</a:t>
            </a:r>
            <a:endParaRPr lang="en-US" dirty="0"/>
          </a:p>
        </p:txBody>
      </p:sp>
      <p:pic>
        <p:nvPicPr>
          <p:cNvPr id="30" name="Picture 2" descr="mage result for big red x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612" y="2955492"/>
            <a:ext cx="1108364" cy="1108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6810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3668712" y="2103437"/>
            <a:ext cx="5827533" cy="1228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968" dirty="0">
                <a:latin typeface="+mn-lt"/>
                <a:cs typeface="Courier"/>
              </a:rPr>
              <a:t>Use .equals to compare strings, not ==</a:t>
            </a:r>
            <a:endParaRPr lang="en-US" sz="3968" dirty="0">
              <a:latin typeface="+mn-lt"/>
              <a:ea typeface="Calibri" charset="0"/>
              <a:cs typeface="Calibri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" y="1374967"/>
            <a:ext cx="3583846" cy="3583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501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791421" y="2955492"/>
            <a:ext cx="6862763" cy="11228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F0055"/>
                </a:solidFill>
                <a:latin typeface="Monaco" charset="0"/>
              </a:rPr>
              <a:t>private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 err="1">
                <a:solidFill>
                  <a:srgbClr val="7F0055"/>
                </a:solidFill>
                <a:latin typeface="Monaco" charset="0"/>
              </a:rPr>
              <a:t>boolean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Monaco" charset="0"/>
              </a:rPr>
              <a:t>isPalindrome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(String </a:t>
            </a:r>
            <a:r>
              <a:rPr lang="en-US" b="1" dirty="0">
                <a:solidFill>
                  <a:srgbClr val="6A3E3E"/>
                </a:solidFill>
                <a:latin typeface="Monaco" charset="0"/>
              </a:rPr>
              <a:t>original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)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String </a:t>
            </a:r>
            <a:r>
              <a:rPr lang="en-US" dirty="0">
                <a:solidFill>
                  <a:srgbClr val="6A3E3E"/>
                </a:solidFill>
                <a:latin typeface="Monaco" charset="0"/>
              </a:rPr>
              <a:t>reversed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= reverse(</a:t>
            </a:r>
            <a:r>
              <a:rPr lang="en-US" dirty="0">
                <a:solidFill>
                  <a:srgbClr val="6A3E3E"/>
                </a:solidFill>
                <a:latin typeface="Monaco" charset="0"/>
              </a:rPr>
              <a:t>original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return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 err="1" smtClean="0">
                <a:solidFill>
                  <a:srgbClr val="6A3E3E"/>
                </a:solidFill>
                <a:latin typeface="Monaco" charset="0"/>
              </a:rPr>
              <a:t>reversed</a:t>
            </a:r>
            <a:r>
              <a:rPr lang="en-US" b="1" dirty="0" err="1" smtClean="0">
                <a:solidFill>
                  <a:srgbClr val="000000"/>
                </a:solidFill>
                <a:latin typeface="Monaco" charset="0"/>
              </a:rPr>
              <a:t>.equals</a:t>
            </a:r>
            <a:r>
              <a:rPr lang="en-US" b="1" dirty="0" smtClean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b="1" dirty="0" smtClean="0">
                <a:solidFill>
                  <a:srgbClr val="6A3E3E"/>
                </a:solidFill>
                <a:latin typeface="Monaco" charset="0"/>
              </a:rPr>
              <a:t>original)</a:t>
            </a:r>
            <a:r>
              <a:rPr lang="en-US" b="1" dirty="0" smtClean="0">
                <a:solidFill>
                  <a:srgbClr val="000000"/>
                </a:solidFill>
                <a:latin typeface="Monaco" charset="0"/>
              </a:rPr>
              <a:t>;</a:t>
            </a:r>
            <a:endParaRPr lang="en-US" b="1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}</a:t>
            </a:r>
            <a:endParaRPr lang="en-US" dirty="0"/>
          </a:p>
        </p:txBody>
      </p:sp>
      <p:pic>
        <p:nvPicPr>
          <p:cNvPr id="5" name="Picture 4" descr="mage result for green checkmar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728" y="3032418"/>
            <a:ext cx="1003685" cy="1045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6454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idx="1"/>
          </p:nvPr>
        </p:nvSpPr>
        <p:spPr>
          <a:xfrm>
            <a:off x="503238" y="1768475"/>
            <a:ext cx="9070975" cy="4989513"/>
          </a:xfrm>
          <a:ln/>
        </p:spPr>
        <p:txBody>
          <a:bodyPr/>
          <a:lstStyle/>
          <a:p>
            <a:pPr marL="431800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dirty="0"/>
              <a:t>Let's test our program on some examples:</a:t>
            </a:r>
          </a:p>
          <a:p>
            <a:pPr marL="863600" lvl="1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dirty="0"/>
              <a:t>Racecar</a:t>
            </a:r>
          </a:p>
          <a:p>
            <a:pPr marL="863600" lvl="1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dirty="0"/>
              <a:t>Kayak</a:t>
            </a:r>
          </a:p>
          <a:p>
            <a:pPr marL="863600" lvl="1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dirty="0"/>
              <a:t>Mr. Owl ate my metal worm.</a:t>
            </a:r>
          </a:p>
          <a:p>
            <a:pPr marL="863600" lvl="1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dirty="0"/>
              <a:t>Go hang a salami!  I'm a lasagna hog.</a:t>
            </a:r>
          </a:p>
          <a:p>
            <a:pPr marL="431800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dirty="0"/>
              <a:t>Will it work?</a:t>
            </a:r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Some test cases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32087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392112" y="1189037"/>
            <a:ext cx="9070975" cy="6629400"/>
          </a:xfrm>
          <a:solidFill>
            <a:schemeClr val="bg1"/>
          </a:solidFill>
          <a:ln/>
        </p:spPr>
        <p:txBody>
          <a:bodyPr>
            <a:normAutofit fontScale="92500" lnSpcReduction="20000"/>
          </a:bodyPr>
          <a:lstStyle/>
          <a:p>
            <a:pPr marL="107950" indent="0">
              <a:buSzPct val="4500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dirty="0"/>
              <a:t>Here are some palindromes in other languages:</a:t>
            </a:r>
          </a:p>
          <a:p>
            <a:pPr marL="107950" indent="0">
              <a:buSzPct val="4500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US" altLang="en-US" dirty="0"/>
          </a:p>
          <a:p>
            <a:pPr marL="519113" lvl="1" indent="-169863">
              <a:buSzPct val="45000"/>
              <a:buFont typeface="Wingdings" charset="2"/>
              <a:buChar char=""/>
              <a:tabLst>
                <a:tab pos="5080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b="1" dirty="0">
                <a:solidFill>
                  <a:srgbClr val="0000FF"/>
                </a:solidFill>
                <a:ea typeface="Lohit Hindi" charset="0"/>
                <a:cs typeface="Lohit Hindi" charset="0"/>
              </a:rPr>
              <a:t> </a:t>
            </a:r>
            <a:r>
              <a:rPr lang="hi-in" altLang="en-US" b="1" dirty="0">
                <a:solidFill>
                  <a:srgbClr val="0000FF"/>
                </a:solidFill>
                <a:ea typeface="Lohit Hindi" charset="0"/>
                <a:cs typeface="Lohit Hindi" charset="0"/>
              </a:rPr>
              <a:t>بلح تعلق تحت قلعة حلب</a:t>
            </a:r>
            <a:r>
              <a:rPr lang="en-US" altLang="en-US" dirty="0"/>
              <a:t> (Dates hang underneath a castle in </a:t>
            </a:r>
            <a:r>
              <a:rPr lang="en-US" altLang="en-US" dirty="0" err="1"/>
              <a:t>Halab</a:t>
            </a:r>
            <a:r>
              <a:rPr lang="en-US" altLang="en-US" dirty="0"/>
              <a:t>)</a:t>
            </a:r>
          </a:p>
          <a:p>
            <a:pPr marL="519113" lvl="1" indent="-169863">
              <a:buSzPct val="45000"/>
              <a:buFont typeface="Wingdings" charset="2"/>
              <a:buChar char=""/>
              <a:tabLst>
                <a:tab pos="5080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US" altLang="en-US" dirty="0"/>
          </a:p>
          <a:p>
            <a:pPr marL="519113" lvl="1" indent="-169863">
              <a:buSzPct val="45000"/>
              <a:buFont typeface="Wingdings" charset="2"/>
              <a:buChar char=""/>
              <a:tabLst>
                <a:tab pos="5080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zh-CN" altLang="en-US" b="1" dirty="0">
                <a:solidFill>
                  <a:srgbClr val="0000FF"/>
                </a:solidFill>
              </a:rPr>
              <a:t>여보</a:t>
            </a:r>
            <a:r>
              <a:rPr lang="en-US" altLang="en-US" b="1" dirty="0">
                <a:solidFill>
                  <a:srgbClr val="0000FF"/>
                </a:solidFill>
              </a:rPr>
              <a:t>, </a:t>
            </a:r>
            <a:r>
              <a:rPr lang="zh-CN" altLang="en-US" b="1" dirty="0">
                <a:solidFill>
                  <a:srgbClr val="0000FF"/>
                </a:solidFill>
              </a:rPr>
              <a:t>안경 안보여</a:t>
            </a:r>
            <a:r>
              <a:rPr lang="en-US" altLang="en-US" dirty="0"/>
              <a:t> (Honey, I can't see my glasses)</a:t>
            </a:r>
          </a:p>
          <a:p>
            <a:pPr marL="519113" lvl="1" indent="-169863">
              <a:buSzPct val="45000"/>
              <a:buFont typeface="Wingdings" charset="2"/>
              <a:buChar char=""/>
              <a:tabLst>
                <a:tab pos="5080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US" altLang="en-US" dirty="0"/>
          </a:p>
          <a:p>
            <a:pPr marL="519113" lvl="1" indent="-169863">
              <a:buSzPct val="45000"/>
              <a:buFont typeface="Wingdings" charset="2"/>
              <a:buChar char=""/>
              <a:tabLst>
                <a:tab pos="5080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hi-in" altLang="en-US" b="1" dirty="0">
                <a:solidFill>
                  <a:srgbClr val="0000FF"/>
                </a:solidFill>
                <a:ea typeface="Lohit Hindi" charset="0"/>
                <a:cs typeface="Lohit Hindi" charset="0"/>
              </a:rPr>
              <a:t>कड़क</a:t>
            </a:r>
            <a:r>
              <a:rPr lang="en-US" altLang="en-US" dirty="0"/>
              <a:t> (a loud thunderous sound)</a:t>
            </a:r>
          </a:p>
          <a:p>
            <a:pPr marL="519113" lvl="1" indent="-169863">
              <a:buSzPct val="45000"/>
              <a:buFont typeface="Wingdings" charset="2"/>
              <a:buChar char=""/>
              <a:tabLst>
                <a:tab pos="5080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US" altLang="en-US" dirty="0"/>
          </a:p>
          <a:p>
            <a:pPr marL="519113" lvl="1" indent="-169863">
              <a:buSzPct val="45000"/>
              <a:buFont typeface="Wingdings" charset="2"/>
              <a:buChar char=""/>
              <a:tabLst>
                <a:tab pos="5080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zh-CN" altLang="en-US" b="1" dirty="0">
                <a:solidFill>
                  <a:srgbClr val="0000FF"/>
                </a:solidFill>
              </a:rPr>
              <a:t>上海自來水來自海上</a:t>
            </a:r>
            <a:r>
              <a:rPr lang="en-US" altLang="en-US" dirty="0"/>
              <a:t> (Shanghai tap water originates from "above" the ocean)</a:t>
            </a:r>
          </a:p>
          <a:p>
            <a:pPr marL="431800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US" altLang="en-US" dirty="0"/>
          </a:p>
          <a:p>
            <a:pPr marL="431800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US" altLang="en-US" dirty="0"/>
          </a:p>
          <a:p>
            <a:pPr marL="107950" indent="0" algn="ctr">
              <a:buSzPct val="4500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sz="2100" dirty="0"/>
              <a:t>The comedian Dmitri Martin also has a routine about palindromes; check it out at </a:t>
            </a:r>
            <a:r>
              <a:rPr lang="en-US" altLang="en-US" sz="2100" dirty="0">
                <a:hlinkClick r:id="rId3"/>
              </a:rPr>
              <a:t>https://www.youtube.com/watch?v=0hUHDIOazIU</a:t>
            </a:r>
            <a:endParaRPr lang="en-US" altLang="en-US" sz="2100" dirty="0"/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More Palindromes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517844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Text Box 1"/>
          <p:cNvSpPr txBox="1">
            <a:spLocks noChangeArrowheads="1"/>
          </p:cNvSpPr>
          <p:nvPr/>
        </p:nvSpPr>
        <p:spPr bwMode="auto">
          <a:xfrm>
            <a:off x="457200" y="190500"/>
            <a:ext cx="8915400" cy="7242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536" rIns="0" bIns="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8000"/>
              </a:lnSpc>
            </a:pPr>
            <a:r>
              <a:rPr lang="en-US" altLang="en-US" dirty="0">
                <a:latin typeface="DejaVu Serif" charset="0"/>
              </a:rPr>
              <a:t>A man, a plan, a caret, a ban, a myriad, a sum, a lac, a liar, a hoop, a pint, a catalpa, a gas, an oil, a bird, a yell, a vat, a caw, a </a:t>
            </a:r>
            <a:r>
              <a:rPr lang="en-US" altLang="en-US" dirty="0" err="1">
                <a:latin typeface="DejaVu Serif" charset="0"/>
              </a:rPr>
              <a:t>pax</a:t>
            </a:r>
            <a:r>
              <a:rPr lang="en-US" altLang="en-US" dirty="0">
                <a:latin typeface="DejaVu Serif" charset="0"/>
              </a:rPr>
              <a:t>, a wag, a tax, a nay, a ram, a cap, a yam, a gay, a tsar, a wall, a car, a luger, a ward, a bin, a woman, a vassal, a wolf, a tuna, a nit, a pall, a fret, a watt, a bay, a daub, a tan, a cab, a datum, a gall, a hat, a tag, a zap, a say, a jaw, a lay, a wet, a gallop, a tug, a trot, a trap, a tram, a </a:t>
            </a:r>
            <a:r>
              <a:rPr lang="en-US" altLang="en-US" dirty="0" err="1">
                <a:latin typeface="DejaVu Serif" charset="0"/>
              </a:rPr>
              <a:t>torr</a:t>
            </a:r>
            <a:r>
              <a:rPr lang="en-US" altLang="en-US" dirty="0">
                <a:latin typeface="DejaVu Serif" charset="0"/>
              </a:rPr>
              <a:t>, a caper, a top, a </a:t>
            </a:r>
            <a:r>
              <a:rPr lang="en-US" altLang="en-US" dirty="0" err="1">
                <a:latin typeface="DejaVu Serif" charset="0"/>
              </a:rPr>
              <a:t>tonk</a:t>
            </a:r>
            <a:r>
              <a:rPr lang="en-US" altLang="en-US" dirty="0">
                <a:latin typeface="DejaVu Serif" charset="0"/>
              </a:rPr>
              <a:t>, a toll, a ball, a fair, a sax, a minim, a tenor, a bass, a passer, a capital, a rut, an amen, a ted, a cabal, a tang, a sun, an ass, a maw, a sag, a jam, a dam, a sub, a salt, an axon, a sail, an ad, a </a:t>
            </a:r>
            <a:r>
              <a:rPr lang="en-US" altLang="en-US" dirty="0" err="1">
                <a:latin typeface="DejaVu Serif" charset="0"/>
              </a:rPr>
              <a:t>wadi</a:t>
            </a:r>
            <a:r>
              <a:rPr lang="en-US" altLang="en-US" dirty="0">
                <a:latin typeface="DejaVu Serif" charset="0"/>
              </a:rPr>
              <a:t>, a radian, a room, a rood, a rip, a tad, a pariah, a revel, a reel, a reed, a pool, a plug, a pin, a peek, a parabola, a dog, a pat, a cud, a nu, a fan, a pal, a rum, a nod, an eta, a lag, an eel, a batik, a mug, a mot, a nap, a maxim, a mood, a leek, a grub, a gob, a gel, a drab, a citadel, a total, a cedar, a tap, a gag, a rat, a manor, a bar, a gal, a cola, a pap, a yaw, a tab, a raj, a gab, a nag, a pagan, a bag, a jar, a bat, a way, a papa, a local, a gar, a baron, a mat, a rag, a gap, a tar, a decal, a tot, a led, a tic, a bard, a leg, a bog, a burg, a keel, a doom, a mix, a map, an atom, a gum, a kit, a baleen, a gala, a ten, a don, a mural, a pan, a faun, a ducat, a pagoda, a lob, a rap, a keep, a nip, a gulp, a loop, a deer, a leer, a lever, a hair, a pad, a tapir, a door, a moor, an aid, a raid, a wad, an alias, an ox, an atlas, a bus, a madam, a jag, a saw, a mass, an anus, a gnat, a lab, a cadet, an </a:t>
            </a:r>
            <a:r>
              <a:rPr lang="en-US" altLang="en-US" dirty="0" err="1">
                <a:latin typeface="DejaVu Serif" charset="0"/>
              </a:rPr>
              <a:t>em</a:t>
            </a:r>
            <a:r>
              <a:rPr lang="en-US" altLang="en-US" dirty="0">
                <a:latin typeface="DejaVu Serif" charset="0"/>
              </a:rPr>
              <a:t>, a natural, a tip, a caress, a pass, a baronet, a </a:t>
            </a:r>
            <a:r>
              <a:rPr lang="en-US" altLang="en-US" dirty="0" err="1">
                <a:latin typeface="DejaVu Serif" charset="0"/>
              </a:rPr>
              <a:t>minimax</a:t>
            </a:r>
            <a:r>
              <a:rPr lang="en-US" altLang="en-US" dirty="0">
                <a:latin typeface="DejaVu Serif" charset="0"/>
              </a:rPr>
              <a:t>, a sari, a fall, a ballot, a knot, a pot, a rep, a carrot, a mart, a part, a tort, a gut, a poll, a gateway, a law, a jay, a sap, a </a:t>
            </a:r>
            <a:r>
              <a:rPr lang="en-US" altLang="en-US" dirty="0" err="1">
                <a:latin typeface="DejaVu Serif" charset="0"/>
              </a:rPr>
              <a:t>zag</a:t>
            </a:r>
            <a:r>
              <a:rPr lang="en-US" altLang="en-US" dirty="0">
                <a:latin typeface="DejaVu Serif" charset="0"/>
              </a:rPr>
              <a:t>, a tat, a hall, a gamut, a dab, a can, a </a:t>
            </a:r>
            <a:r>
              <a:rPr lang="en-US" altLang="en-US" dirty="0" err="1">
                <a:latin typeface="DejaVu Serif" charset="0"/>
              </a:rPr>
              <a:t>tabu</a:t>
            </a:r>
            <a:r>
              <a:rPr lang="en-US" altLang="en-US" dirty="0">
                <a:latin typeface="DejaVu Serif" charset="0"/>
              </a:rPr>
              <a:t>, a day, a </a:t>
            </a:r>
            <a:r>
              <a:rPr lang="en-US" altLang="en-US" dirty="0" err="1">
                <a:latin typeface="DejaVu Serif" charset="0"/>
              </a:rPr>
              <a:t>batt</a:t>
            </a:r>
            <a:r>
              <a:rPr lang="en-US" altLang="en-US" dirty="0">
                <a:latin typeface="DejaVu Serif" charset="0"/>
              </a:rPr>
              <a:t>, a waterfall, a patina, a nut, a flow, a lass, a van, a mow, a nib, a draw, a regular, a call, a war, a stay, a gam, a yap, a cam, a ray, an ax, a tag, a wax, a paw, a cat, a valley, a drib, a lion, a saga, a plat, a catnip, a pooh, a rail, a </a:t>
            </a:r>
            <a:r>
              <a:rPr lang="en-US" altLang="en-US" dirty="0" err="1">
                <a:latin typeface="DejaVu Serif" charset="0"/>
              </a:rPr>
              <a:t>calamus</a:t>
            </a:r>
            <a:r>
              <a:rPr lang="en-US" altLang="en-US" dirty="0">
                <a:latin typeface="DejaVu Serif" charset="0"/>
              </a:rPr>
              <a:t>, a dairyman, a </a:t>
            </a:r>
            <a:r>
              <a:rPr lang="en-US" altLang="en-US" dirty="0" err="1">
                <a:latin typeface="DejaVu Serif" charset="0"/>
              </a:rPr>
              <a:t>bater</a:t>
            </a:r>
            <a:r>
              <a:rPr lang="en-US" altLang="en-US" dirty="0">
                <a:latin typeface="DejaVu Serif" charset="0"/>
              </a:rPr>
              <a:t>, a canal – Panama!</a:t>
            </a:r>
          </a:p>
        </p:txBody>
      </p:sp>
      <p:sp>
        <p:nvSpPr>
          <p:cNvPr id="3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Stress Test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762100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Rectangle 1"/>
          <p:cNvSpPr>
            <a:spLocks noChangeArrowheads="1"/>
          </p:cNvSpPr>
          <p:nvPr/>
        </p:nvSpPr>
        <p:spPr bwMode="auto">
          <a:xfrm>
            <a:off x="1600200" y="2971800"/>
            <a:ext cx="1143000" cy="1143000"/>
          </a:xfrm>
          <a:prstGeom prst="rect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Courier" charset="0"/>
                <a:ea typeface="Courier" charset="0"/>
                <a:cs typeface="Courier" charset="0"/>
              </a:rPr>
              <a:t>H</a:t>
            </a:r>
          </a:p>
        </p:txBody>
      </p:sp>
      <p:sp>
        <p:nvSpPr>
          <p:cNvPr id="48130" name="Rectangle 2"/>
          <p:cNvSpPr>
            <a:spLocks noChangeArrowheads="1"/>
          </p:cNvSpPr>
          <p:nvPr/>
        </p:nvSpPr>
        <p:spPr bwMode="auto">
          <a:xfrm>
            <a:off x="2743200" y="2971800"/>
            <a:ext cx="1143000" cy="1143000"/>
          </a:xfrm>
          <a:prstGeom prst="rect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Courier" charset="0"/>
                <a:ea typeface="Courier" charset="0"/>
                <a:cs typeface="Courier" charset="0"/>
              </a:rPr>
              <a:t>e</a:t>
            </a:r>
          </a:p>
        </p:txBody>
      </p:sp>
      <p:sp>
        <p:nvSpPr>
          <p:cNvPr id="48131" name="Rectangle 3"/>
          <p:cNvSpPr>
            <a:spLocks noChangeArrowheads="1"/>
          </p:cNvSpPr>
          <p:nvPr/>
        </p:nvSpPr>
        <p:spPr bwMode="auto">
          <a:xfrm>
            <a:off x="3886200" y="2971800"/>
            <a:ext cx="1143000" cy="1143000"/>
          </a:xfrm>
          <a:prstGeom prst="rect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Courier" charset="0"/>
                <a:ea typeface="Courier" charset="0"/>
                <a:cs typeface="Courier" charset="0"/>
              </a:rPr>
              <a:t>l</a:t>
            </a:r>
          </a:p>
        </p:txBody>
      </p:sp>
      <p:sp>
        <p:nvSpPr>
          <p:cNvPr id="48132" name="Rectangle 4"/>
          <p:cNvSpPr>
            <a:spLocks noChangeArrowheads="1"/>
          </p:cNvSpPr>
          <p:nvPr/>
        </p:nvSpPr>
        <p:spPr bwMode="auto">
          <a:xfrm>
            <a:off x="5029200" y="2971800"/>
            <a:ext cx="1143000" cy="1143000"/>
          </a:xfrm>
          <a:prstGeom prst="rect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Courier" charset="0"/>
                <a:ea typeface="Courier" charset="0"/>
                <a:cs typeface="Courier" charset="0"/>
              </a:rPr>
              <a:t>l</a:t>
            </a:r>
          </a:p>
        </p:txBody>
      </p:sp>
      <p:sp>
        <p:nvSpPr>
          <p:cNvPr id="48133" name="Rectangle 5"/>
          <p:cNvSpPr>
            <a:spLocks noChangeArrowheads="1"/>
          </p:cNvSpPr>
          <p:nvPr/>
        </p:nvSpPr>
        <p:spPr bwMode="auto">
          <a:xfrm>
            <a:off x="6172200" y="2971800"/>
            <a:ext cx="1143000" cy="1143000"/>
          </a:xfrm>
          <a:prstGeom prst="rect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Courier" charset="0"/>
                <a:ea typeface="Courier" charset="0"/>
                <a:cs typeface="Courier" charset="0"/>
              </a:rPr>
              <a:t>o</a:t>
            </a:r>
          </a:p>
        </p:txBody>
      </p:sp>
      <p:sp>
        <p:nvSpPr>
          <p:cNvPr id="48134" name="Rectangle 6"/>
          <p:cNvSpPr>
            <a:spLocks noChangeArrowheads="1"/>
          </p:cNvSpPr>
          <p:nvPr/>
        </p:nvSpPr>
        <p:spPr bwMode="auto">
          <a:xfrm>
            <a:off x="7315200" y="2971800"/>
            <a:ext cx="1143000" cy="1143000"/>
          </a:xfrm>
          <a:prstGeom prst="rect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Courier" charset="0"/>
                <a:ea typeface="Courier" charset="0"/>
                <a:cs typeface="Courier" charset="0"/>
              </a:rPr>
              <a:t>!</a:t>
            </a:r>
          </a:p>
        </p:txBody>
      </p:sp>
      <p:sp>
        <p:nvSpPr>
          <p:cNvPr id="48135" name="Text Box 7"/>
          <p:cNvSpPr txBox="1">
            <a:spLocks noChangeArrowheads="1"/>
          </p:cNvSpPr>
          <p:nvPr/>
        </p:nvSpPr>
        <p:spPr bwMode="auto">
          <a:xfrm>
            <a:off x="1600200" y="4114800"/>
            <a:ext cx="1143000" cy="488950"/>
          </a:xfrm>
          <a:prstGeom prst="rect">
            <a:avLst/>
          </a:prstGeom>
          <a:noFill/>
          <a:ln>
            <a:noFill/>
          </a:ln>
          <a:effectLst/>
        </p:spPr>
        <p:txBody>
          <a:bodyPr lIns="90000" tIns="69695" rIns="90000" bIns="45000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/>
            <a:r>
              <a:rPr lang="en-US" altLang="en-US" sz="2800"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48136" name="Text Box 8"/>
          <p:cNvSpPr txBox="1">
            <a:spLocks noChangeArrowheads="1"/>
          </p:cNvSpPr>
          <p:nvPr/>
        </p:nvSpPr>
        <p:spPr bwMode="auto">
          <a:xfrm>
            <a:off x="2743200" y="4114800"/>
            <a:ext cx="1143000" cy="488950"/>
          </a:xfrm>
          <a:prstGeom prst="rect">
            <a:avLst/>
          </a:prstGeom>
          <a:noFill/>
          <a:ln>
            <a:noFill/>
          </a:ln>
          <a:effectLst/>
        </p:spPr>
        <p:txBody>
          <a:bodyPr lIns="90000" tIns="69695" rIns="90000" bIns="45000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/>
            <a:r>
              <a:rPr lang="en-US" altLang="en-US" sz="2800">
                <a:latin typeface="Courier" charset="0"/>
                <a:ea typeface="Courier" charset="0"/>
                <a:cs typeface="Courier" charset="0"/>
              </a:rPr>
              <a:t>1</a:t>
            </a:r>
          </a:p>
        </p:txBody>
      </p:sp>
      <p:sp>
        <p:nvSpPr>
          <p:cNvPr id="48137" name="Text Box 9"/>
          <p:cNvSpPr txBox="1">
            <a:spLocks noChangeArrowheads="1"/>
          </p:cNvSpPr>
          <p:nvPr/>
        </p:nvSpPr>
        <p:spPr bwMode="auto">
          <a:xfrm>
            <a:off x="3886200" y="4114800"/>
            <a:ext cx="1143000" cy="488950"/>
          </a:xfrm>
          <a:prstGeom prst="rect">
            <a:avLst/>
          </a:prstGeom>
          <a:noFill/>
          <a:ln>
            <a:noFill/>
          </a:ln>
          <a:effectLst/>
        </p:spPr>
        <p:txBody>
          <a:bodyPr lIns="90000" tIns="69695" rIns="90000" bIns="45000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/>
            <a:r>
              <a:rPr lang="en-US" altLang="en-US" sz="2800">
                <a:latin typeface="Courier" charset="0"/>
                <a:ea typeface="Courier" charset="0"/>
                <a:cs typeface="Courier" charset="0"/>
              </a:rPr>
              <a:t>2</a:t>
            </a:r>
          </a:p>
        </p:txBody>
      </p:sp>
      <p:sp>
        <p:nvSpPr>
          <p:cNvPr id="48138" name="Text Box 10"/>
          <p:cNvSpPr txBox="1">
            <a:spLocks noChangeArrowheads="1"/>
          </p:cNvSpPr>
          <p:nvPr/>
        </p:nvSpPr>
        <p:spPr bwMode="auto">
          <a:xfrm>
            <a:off x="5029200" y="4114800"/>
            <a:ext cx="1143000" cy="488950"/>
          </a:xfrm>
          <a:prstGeom prst="rect">
            <a:avLst/>
          </a:prstGeom>
          <a:noFill/>
          <a:ln>
            <a:noFill/>
          </a:ln>
          <a:effectLst/>
        </p:spPr>
        <p:txBody>
          <a:bodyPr lIns="90000" tIns="69695" rIns="90000" bIns="45000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/>
            <a:r>
              <a:rPr lang="en-US" altLang="en-US" sz="2800">
                <a:latin typeface="Courier" charset="0"/>
                <a:ea typeface="Courier" charset="0"/>
                <a:cs typeface="Courier" charset="0"/>
              </a:rPr>
              <a:t>3</a:t>
            </a:r>
          </a:p>
        </p:txBody>
      </p:sp>
      <p:sp>
        <p:nvSpPr>
          <p:cNvPr id="48139" name="Text Box 11"/>
          <p:cNvSpPr txBox="1">
            <a:spLocks noChangeArrowheads="1"/>
          </p:cNvSpPr>
          <p:nvPr/>
        </p:nvSpPr>
        <p:spPr bwMode="auto">
          <a:xfrm>
            <a:off x="6172200" y="4114800"/>
            <a:ext cx="1143000" cy="488950"/>
          </a:xfrm>
          <a:prstGeom prst="rect">
            <a:avLst/>
          </a:prstGeom>
          <a:noFill/>
          <a:ln>
            <a:noFill/>
          </a:ln>
          <a:effectLst/>
        </p:spPr>
        <p:txBody>
          <a:bodyPr lIns="90000" tIns="69695" rIns="90000" bIns="45000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/>
            <a:r>
              <a:rPr lang="en-US" altLang="en-US" sz="2800">
                <a:latin typeface="Courier" charset="0"/>
                <a:ea typeface="Courier" charset="0"/>
                <a:cs typeface="Courier" charset="0"/>
              </a:rPr>
              <a:t>4</a:t>
            </a:r>
          </a:p>
        </p:txBody>
      </p:sp>
      <p:sp>
        <p:nvSpPr>
          <p:cNvPr id="48140" name="Text Box 12"/>
          <p:cNvSpPr txBox="1">
            <a:spLocks noChangeArrowheads="1"/>
          </p:cNvSpPr>
          <p:nvPr/>
        </p:nvSpPr>
        <p:spPr bwMode="auto">
          <a:xfrm>
            <a:off x="7315200" y="4114800"/>
            <a:ext cx="1143000" cy="488950"/>
          </a:xfrm>
          <a:prstGeom prst="rect">
            <a:avLst/>
          </a:prstGeom>
          <a:noFill/>
          <a:ln>
            <a:noFill/>
          </a:ln>
          <a:effectLst/>
        </p:spPr>
        <p:txBody>
          <a:bodyPr lIns="90000" tIns="69695" rIns="90000" bIns="45000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/>
            <a:r>
              <a:rPr lang="en-US" altLang="en-US" sz="2800">
                <a:latin typeface="Courier" charset="0"/>
                <a:ea typeface="Courier" charset="0"/>
                <a:cs typeface="Courier" charset="0"/>
              </a:rPr>
              <a:t>5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Rectangle 1"/>
          <p:cNvSpPr>
            <a:spLocks noChangeArrowheads="1"/>
          </p:cNvSpPr>
          <p:nvPr/>
        </p:nvSpPr>
        <p:spPr bwMode="auto">
          <a:xfrm>
            <a:off x="1600200" y="2971800"/>
            <a:ext cx="1143000" cy="1143000"/>
          </a:xfrm>
          <a:prstGeom prst="rect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Courier" charset="0"/>
                <a:ea typeface="Courier" charset="0"/>
                <a:cs typeface="Courier" charset="0"/>
              </a:rPr>
              <a:t>H</a:t>
            </a:r>
          </a:p>
        </p:txBody>
      </p:sp>
      <p:sp>
        <p:nvSpPr>
          <p:cNvPr id="49154" name="Rectangle 2"/>
          <p:cNvSpPr>
            <a:spLocks noChangeArrowheads="1"/>
          </p:cNvSpPr>
          <p:nvPr/>
        </p:nvSpPr>
        <p:spPr bwMode="auto">
          <a:xfrm>
            <a:off x="2743200" y="2971800"/>
            <a:ext cx="1143000" cy="1143000"/>
          </a:xfrm>
          <a:prstGeom prst="rect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Courier" charset="0"/>
                <a:ea typeface="Courier" charset="0"/>
                <a:cs typeface="Courier" charset="0"/>
              </a:rPr>
              <a:t>e</a:t>
            </a:r>
          </a:p>
        </p:txBody>
      </p:sp>
      <p:sp>
        <p:nvSpPr>
          <p:cNvPr id="49155" name="Rectangle 3"/>
          <p:cNvSpPr>
            <a:spLocks noChangeArrowheads="1"/>
          </p:cNvSpPr>
          <p:nvPr/>
        </p:nvSpPr>
        <p:spPr bwMode="auto">
          <a:xfrm>
            <a:off x="3886200" y="2971800"/>
            <a:ext cx="1143000" cy="1143000"/>
          </a:xfrm>
          <a:prstGeom prst="rect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Courier" charset="0"/>
                <a:ea typeface="Courier" charset="0"/>
                <a:cs typeface="Courier" charset="0"/>
              </a:rPr>
              <a:t>l</a:t>
            </a:r>
          </a:p>
        </p:txBody>
      </p:sp>
      <p:sp>
        <p:nvSpPr>
          <p:cNvPr id="49156" name="Rectangle 4"/>
          <p:cNvSpPr>
            <a:spLocks noChangeArrowheads="1"/>
          </p:cNvSpPr>
          <p:nvPr/>
        </p:nvSpPr>
        <p:spPr bwMode="auto">
          <a:xfrm>
            <a:off x="5029200" y="2971800"/>
            <a:ext cx="1143000" cy="1143000"/>
          </a:xfrm>
          <a:prstGeom prst="rect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Courier" charset="0"/>
                <a:ea typeface="Courier" charset="0"/>
                <a:cs typeface="Courier" charset="0"/>
              </a:rPr>
              <a:t>l</a:t>
            </a:r>
          </a:p>
        </p:txBody>
      </p:sp>
      <p:sp>
        <p:nvSpPr>
          <p:cNvPr id="49157" name="Rectangle 5"/>
          <p:cNvSpPr>
            <a:spLocks noChangeArrowheads="1"/>
          </p:cNvSpPr>
          <p:nvPr/>
        </p:nvSpPr>
        <p:spPr bwMode="auto">
          <a:xfrm>
            <a:off x="6172200" y="2971800"/>
            <a:ext cx="1143000" cy="1143000"/>
          </a:xfrm>
          <a:prstGeom prst="rect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Courier" charset="0"/>
                <a:ea typeface="Courier" charset="0"/>
                <a:cs typeface="Courier" charset="0"/>
              </a:rPr>
              <a:t>o</a:t>
            </a:r>
          </a:p>
        </p:txBody>
      </p:sp>
      <p:sp>
        <p:nvSpPr>
          <p:cNvPr id="49158" name="Rectangle 6"/>
          <p:cNvSpPr>
            <a:spLocks noChangeArrowheads="1"/>
          </p:cNvSpPr>
          <p:nvPr/>
        </p:nvSpPr>
        <p:spPr bwMode="auto">
          <a:xfrm>
            <a:off x="7315200" y="2971800"/>
            <a:ext cx="1143000" cy="1143000"/>
          </a:xfrm>
          <a:prstGeom prst="rect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Courier" charset="0"/>
                <a:ea typeface="Courier" charset="0"/>
                <a:cs typeface="Courier" charset="0"/>
              </a:rPr>
              <a:t>!</a:t>
            </a:r>
          </a:p>
        </p:txBody>
      </p:sp>
      <p:sp>
        <p:nvSpPr>
          <p:cNvPr id="49159" name="Text Box 7"/>
          <p:cNvSpPr txBox="1">
            <a:spLocks noChangeArrowheads="1"/>
          </p:cNvSpPr>
          <p:nvPr/>
        </p:nvSpPr>
        <p:spPr bwMode="auto">
          <a:xfrm>
            <a:off x="1600200" y="4114800"/>
            <a:ext cx="114300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69695" rIns="90000" bIns="45000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/>
            <a:r>
              <a:rPr lang="en-US" altLang="en-US" sz="2800"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49160" name="Text Box 8"/>
          <p:cNvSpPr txBox="1">
            <a:spLocks noChangeArrowheads="1"/>
          </p:cNvSpPr>
          <p:nvPr/>
        </p:nvSpPr>
        <p:spPr bwMode="auto">
          <a:xfrm>
            <a:off x="2743200" y="4114800"/>
            <a:ext cx="114300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69695" rIns="90000" bIns="45000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/>
            <a:r>
              <a:rPr lang="en-US" altLang="en-US" sz="2800">
                <a:latin typeface="Courier" charset="0"/>
                <a:ea typeface="Courier" charset="0"/>
                <a:cs typeface="Courier" charset="0"/>
              </a:rPr>
              <a:t>1</a:t>
            </a:r>
          </a:p>
        </p:txBody>
      </p:sp>
      <p:sp>
        <p:nvSpPr>
          <p:cNvPr id="49161" name="Text Box 9"/>
          <p:cNvSpPr txBox="1">
            <a:spLocks noChangeArrowheads="1"/>
          </p:cNvSpPr>
          <p:nvPr/>
        </p:nvSpPr>
        <p:spPr bwMode="auto">
          <a:xfrm>
            <a:off x="3886200" y="4114800"/>
            <a:ext cx="114300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69695" rIns="90000" bIns="45000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/>
            <a:r>
              <a:rPr lang="en-US" altLang="en-US" sz="2800">
                <a:latin typeface="Courier" charset="0"/>
                <a:ea typeface="Courier" charset="0"/>
                <a:cs typeface="Courier" charset="0"/>
              </a:rPr>
              <a:t>2</a:t>
            </a:r>
          </a:p>
        </p:txBody>
      </p:sp>
      <p:sp>
        <p:nvSpPr>
          <p:cNvPr id="49162" name="Text Box 10"/>
          <p:cNvSpPr txBox="1">
            <a:spLocks noChangeArrowheads="1"/>
          </p:cNvSpPr>
          <p:nvPr/>
        </p:nvSpPr>
        <p:spPr bwMode="auto">
          <a:xfrm>
            <a:off x="5029200" y="4114800"/>
            <a:ext cx="114300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69695" rIns="90000" bIns="45000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/>
            <a:r>
              <a:rPr lang="en-US" altLang="en-US" sz="2800">
                <a:latin typeface="Courier" charset="0"/>
                <a:ea typeface="Courier" charset="0"/>
                <a:cs typeface="Courier" charset="0"/>
              </a:rPr>
              <a:t>3</a:t>
            </a:r>
          </a:p>
        </p:txBody>
      </p:sp>
      <p:sp>
        <p:nvSpPr>
          <p:cNvPr id="49163" name="Text Box 11"/>
          <p:cNvSpPr txBox="1">
            <a:spLocks noChangeArrowheads="1"/>
          </p:cNvSpPr>
          <p:nvPr/>
        </p:nvSpPr>
        <p:spPr bwMode="auto">
          <a:xfrm>
            <a:off x="6172200" y="4114800"/>
            <a:ext cx="114300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69695" rIns="90000" bIns="45000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/>
            <a:r>
              <a:rPr lang="en-US" altLang="en-US" sz="2800">
                <a:latin typeface="Courier" charset="0"/>
                <a:ea typeface="Courier" charset="0"/>
                <a:cs typeface="Courier" charset="0"/>
              </a:rPr>
              <a:t>4</a:t>
            </a:r>
          </a:p>
        </p:txBody>
      </p:sp>
      <p:sp>
        <p:nvSpPr>
          <p:cNvPr id="49164" name="Text Box 12"/>
          <p:cNvSpPr txBox="1">
            <a:spLocks noChangeArrowheads="1"/>
          </p:cNvSpPr>
          <p:nvPr/>
        </p:nvSpPr>
        <p:spPr bwMode="auto">
          <a:xfrm>
            <a:off x="7315200" y="4114800"/>
            <a:ext cx="114300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69695" rIns="90000" bIns="45000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/>
            <a:r>
              <a:rPr lang="en-US" altLang="en-US" sz="2800">
                <a:latin typeface="Courier" charset="0"/>
                <a:ea typeface="Courier" charset="0"/>
                <a:cs typeface="Courier" charset="0"/>
              </a:rPr>
              <a:t>5</a:t>
            </a:r>
          </a:p>
        </p:txBody>
      </p:sp>
      <p:sp>
        <p:nvSpPr>
          <p:cNvPr id="49165" name="Text Box 13"/>
          <p:cNvSpPr txBox="1">
            <a:spLocks noChangeArrowheads="1"/>
          </p:cNvSpPr>
          <p:nvPr/>
        </p:nvSpPr>
        <p:spPr bwMode="auto">
          <a:xfrm>
            <a:off x="0" y="5257800"/>
            <a:ext cx="10080625" cy="622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76752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/>
            <a:r>
              <a:rPr lang="en-US" altLang="en-US" sz="3600" b="1" i="1" dirty="0" err="1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text</a:t>
            </a:r>
            <a:r>
              <a:rPr lang="en-US" altLang="en-US" sz="3600" dirty="0" err="1">
                <a:latin typeface="Courier" charset="0"/>
                <a:ea typeface="Courier" charset="0"/>
                <a:cs typeface="Courier" charset="0"/>
              </a:rPr>
              <a:t>.charAt</a:t>
            </a:r>
            <a:r>
              <a:rPr lang="en-US" altLang="en-US" sz="36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altLang="en-US" sz="3600" b="1" i="1" dirty="0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index</a:t>
            </a:r>
            <a:r>
              <a:rPr lang="en-US" altLang="en-US" sz="3600" dirty="0">
                <a:latin typeface="Courier" charset="0"/>
                <a:ea typeface="Courier" charset="0"/>
                <a:cs typeface="Courier" charset="0"/>
              </a:rPr>
              <a:t>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3592512" y="1417637"/>
            <a:ext cx="6172200" cy="29315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968" dirty="0">
                <a:latin typeface="+mn-lt"/>
                <a:cs typeface="Courier"/>
              </a:rPr>
              <a:t>All characters in a string have an index. </a:t>
            </a:r>
          </a:p>
          <a:p>
            <a:pPr algn="ctr"/>
            <a:endParaRPr lang="en-US" sz="3968" dirty="0">
              <a:latin typeface="+mn-lt"/>
              <a:cs typeface="Courier"/>
            </a:endParaRPr>
          </a:p>
          <a:p>
            <a:pPr algn="ctr"/>
            <a:r>
              <a:rPr lang="en-US" sz="3968" dirty="0">
                <a:latin typeface="+mn-lt"/>
                <a:cs typeface="Courier"/>
              </a:rPr>
              <a:t>You can access a character in the sequence via its </a:t>
            </a:r>
            <a:r>
              <a:rPr lang="en-US" sz="3968" i="1" dirty="0">
                <a:latin typeface="+mn-lt"/>
                <a:cs typeface="Courier"/>
              </a:rPr>
              <a:t>index</a:t>
            </a:r>
            <a:endParaRPr lang="en-US" sz="3968" i="1" dirty="0">
              <a:latin typeface="+mn-lt"/>
              <a:ea typeface="Calibri" charset="0"/>
              <a:cs typeface="Calibri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" y="1374967"/>
            <a:ext cx="3583846" cy="3583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50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aching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aching" id="{E3E4484C-B620-AB4D-A257-40FA8917650D}" vid="{1881D74E-77CC-F642-A592-AAFA1B84A3B0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teaching</Template>
  <TotalTime>4089</TotalTime>
  <Words>3582</Words>
  <Application>Microsoft Macintosh PowerPoint</Application>
  <PresentationFormat>Custom</PresentationFormat>
  <Paragraphs>1593</Paragraphs>
  <Slides>67</Slides>
  <Notes>63</Notes>
  <HiddenSlides>0</HiddenSlides>
  <MMClips>0</MMClips>
  <ScaleCrop>false</ScaleCrop>
  <HeadingPairs>
    <vt:vector size="6" baseType="variant">
      <vt:variant>
        <vt:lpstr>Fonts Used</vt:lpstr>
      </vt:variant>
      <vt:variant>
        <vt:i4>19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87" baseType="lpstr">
      <vt:lpstr>Arial Unicode MS</vt:lpstr>
      <vt:lpstr>Calibri</vt:lpstr>
      <vt:lpstr>Century Gothic</vt:lpstr>
      <vt:lpstr>Chalkboard</vt:lpstr>
      <vt:lpstr>Charcoal CY</vt:lpstr>
      <vt:lpstr>Courier</vt:lpstr>
      <vt:lpstr>Courier New</vt:lpstr>
      <vt:lpstr>DejaVu Serif</vt:lpstr>
      <vt:lpstr>Droid Sans Fallback</vt:lpstr>
      <vt:lpstr>Helvetica</vt:lpstr>
      <vt:lpstr>Lohit Hindi</vt:lpstr>
      <vt:lpstr>Mangal</vt:lpstr>
      <vt:lpstr>Monaco</vt:lpstr>
      <vt:lpstr>ＭＳ Ｐゴシック</vt:lpstr>
      <vt:lpstr>Times New Roman</vt:lpstr>
      <vt:lpstr>Ubuntu Mono</vt:lpstr>
      <vt:lpstr>Wingdings</vt:lpstr>
      <vt:lpstr>宋体</vt:lpstr>
      <vt:lpstr>Arial</vt:lpstr>
      <vt:lpstr>teaching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Keith Schwarz</dc:creator>
  <cp:lastModifiedBy>Tyler Jay Conklin</cp:lastModifiedBy>
  <cp:revision>260</cp:revision>
  <cp:lastPrinted>2018-04-27T20:04:16Z</cp:lastPrinted>
  <dcterms:created xsi:type="dcterms:W3CDTF">2012-01-18T02:26:13Z</dcterms:created>
  <dcterms:modified xsi:type="dcterms:W3CDTF">2018-07-03T14:13:26Z</dcterms:modified>
</cp:coreProperties>
</file>